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83" r:id="rId3"/>
    <p:sldId id="259" r:id="rId4"/>
    <p:sldId id="302" r:id="rId5"/>
    <p:sldId id="498" r:id="rId6"/>
    <p:sldId id="499" r:id="rId7"/>
    <p:sldId id="303" r:id="rId8"/>
    <p:sldId id="266" r:id="rId9"/>
    <p:sldId id="522" r:id="rId10"/>
    <p:sldId id="500" r:id="rId11"/>
    <p:sldId id="523" r:id="rId12"/>
    <p:sldId id="268" r:id="rId13"/>
    <p:sldId id="524" r:id="rId14"/>
    <p:sldId id="292" r:id="rId15"/>
    <p:sldId id="308" r:id="rId16"/>
    <p:sldId id="299" r:id="rId17"/>
    <p:sldId id="271" r:id="rId18"/>
    <p:sldId id="318" r:id="rId19"/>
    <p:sldId id="279" r:id="rId20"/>
    <p:sldId id="280" r:id="rId21"/>
    <p:sldId id="297" r:id="rId22"/>
    <p:sldId id="306" r:id="rId23"/>
    <p:sldId id="525" r:id="rId24"/>
    <p:sldId id="30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AB7DCC-FB13-4DF2-B595-86DAC0B4855C}" v="2" dt="2022-12-20T01:59:49.3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79576" autoAdjust="0"/>
  </p:normalViewPr>
  <p:slideViewPr>
    <p:cSldViewPr snapToGrid="0">
      <p:cViewPr varScale="1">
        <p:scale>
          <a:sx n="52" d="100"/>
          <a:sy n="52" d="100"/>
        </p:scale>
        <p:origin x="1228" y="48"/>
      </p:cViewPr>
      <p:guideLst/>
    </p:cSldViewPr>
  </p:slideViewPr>
  <p:notesTextViewPr>
    <p:cViewPr>
      <p:scale>
        <a:sx n="1" d="1"/>
        <a:sy n="1" d="1"/>
      </p:scale>
      <p:origin x="0" y="0"/>
    </p:cViewPr>
  </p:notesTextViewPr>
  <p:sorterViewPr>
    <p:cViewPr>
      <p:scale>
        <a:sx n="80" d="100"/>
        <a:sy n="80" d="100"/>
      </p:scale>
      <p:origin x="0" y="-338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svg>
</file>

<file path=ppt/media/image11.png>
</file>

<file path=ppt/media/image12.svg>
</file>

<file path=ppt/media/image13.png>
</file>

<file path=ppt/media/image14.svg>
</file>

<file path=ppt/media/image2.jp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6/5/2025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5438" y="698500"/>
            <a:ext cx="6207125" cy="34925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58141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Lesson 1.1 Activity: Introductions</a:t>
            </a:r>
            <a:br>
              <a:rPr lang="en-US" dirty="0"/>
            </a:br>
            <a:r>
              <a:rPr lang="en-US" dirty="0"/>
              <a:t>Activity 1:  Introduce yourself and ask students to introduce themselves</a:t>
            </a:r>
          </a:p>
          <a:p>
            <a:r>
              <a:rPr lang="en-US" dirty="0"/>
              <a:t>Activity 2 {Optional}: </a:t>
            </a:r>
            <a:r>
              <a:rPr lang="en-US" b="1" dirty="0"/>
              <a:t>Welcome Survey. </a:t>
            </a:r>
            <a:r>
              <a:rPr lang="en-US" b="0" dirty="0"/>
              <a:t>Then </a:t>
            </a:r>
            <a:r>
              <a:rPr lang="en-US" dirty="0"/>
              <a:t>discuss survey responses and answer questions</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663295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2016215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engineering refers to study of all aspects of software development …. It is an attempt to apply a typical engineering “process” to building of software. The word cloud shows everything that’s typically part of SE. We will highlight the approaches that {hopefully} scale well.</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046280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37852036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have n people on a project, you have O(n^2) potential connections between them.</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885020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25438" y="698500"/>
            <a:ext cx="6207125" cy="34925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Exam is on the first lecture after spring break</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17375619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260796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763218"/>
            <a:ext cx="10814539" cy="1508927"/>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2593592"/>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6/5/2025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2411541"/>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6/5/2025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6/5/2025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6/5/2025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6/5/2025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6/5/2025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6/5/2025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6/5/2025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6/5/2025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6/5/2025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6/5/2025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6/5/2025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neu-se.github.io/CS4530-Fall-2025/staff/" TargetMode="External"/><Relationship Id="rId2" Type="http://schemas.openxmlformats.org/officeDocument/2006/relationships/hyperlink" Target="https://neu-se.github.io/CS4530-Fall-2025"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neu-se.github.io/CS4530-Fall-2025/staff/"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2589641"/>
            <a:ext cx="10814539" cy="1655762"/>
          </a:xfrm>
        </p:spPr>
        <p:txBody>
          <a:bodyPr/>
          <a:lstStyle/>
          <a:p>
            <a:pPr>
              <a:lnSpc>
                <a:spcPct val="100000"/>
              </a:lnSpc>
            </a:pPr>
            <a:r>
              <a:rPr lang="en-US" sz="2400" dirty="0"/>
              <a:t>Adeel Bhutta, </a:t>
            </a:r>
            <a:r>
              <a:rPr lang="en-US" sz="2400"/>
              <a:t>Joydeep Mitra </a:t>
            </a:r>
            <a:r>
              <a:rPr lang="en-US" sz="2400" dirty="0"/>
              <a:t>and Mitch Wand</a:t>
            </a:r>
          </a:p>
          <a:p>
            <a:pPr>
              <a:lnSpc>
                <a:spcPct val="100000"/>
              </a:lnSpc>
            </a:pPr>
            <a:r>
              <a:rPr lang="en-US" sz="2400" dirty="0"/>
              <a:t>Khoury College of Computer Sciences</a:t>
            </a:r>
          </a:p>
          <a:p>
            <a:endParaRPr lang="en-US" dirty="0"/>
          </a:p>
        </p:txBody>
      </p:sp>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a:sym typeface="Helvetica Neue" charset="0"/>
              </a:rPr>
            </a:br>
            <a:r>
              <a:rPr lang="en-US" altLang="en-US" sz="3200">
                <a:sym typeface="Helvetica Neue" charset="0"/>
              </a:rPr>
              <a:t>Module </a:t>
            </a:r>
            <a:r>
              <a:rPr lang="en-US" altLang="en-US" sz="3200" dirty="0">
                <a:sym typeface="Helvetica Neue" charset="0"/>
              </a:rPr>
              <a:t>1.1 Course Introduction</a:t>
            </a:r>
            <a:endParaRPr lang="en-US" sz="32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B5084-DEE0-38A3-8C6B-AA258EBD361C}"/>
              </a:ext>
            </a:extLst>
          </p:cNvPr>
          <p:cNvSpPr>
            <a:spLocks noGrp="1"/>
          </p:cNvSpPr>
          <p:nvPr>
            <p:ph type="title"/>
          </p:nvPr>
        </p:nvSpPr>
        <p:spPr/>
        <p:txBody>
          <a:bodyPr>
            <a:noAutofit/>
          </a:bodyPr>
          <a:lstStyle/>
          <a:p>
            <a:r>
              <a:rPr lang="en-US" sz="3600" dirty="0"/>
              <a:t>So, software engineering must encompass:</a:t>
            </a:r>
          </a:p>
        </p:txBody>
      </p:sp>
      <p:sp>
        <p:nvSpPr>
          <p:cNvPr id="4" name="Slide Number Placeholder 3">
            <a:extLst>
              <a:ext uri="{FF2B5EF4-FFF2-40B4-BE49-F238E27FC236}">
                <a16:creationId xmlns:a16="http://schemas.microsoft.com/office/drawing/2014/main" id="{6CA74BD2-BCBE-B6ED-D782-AFF1ABCE433C}"/>
              </a:ext>
            </a:extLst>
          </p:cNvPr>
          <p:cNvSpPr>
            <a:spLocks noGrp="1"/>
          </p:cNvSpPr>
          <p:nvPr>
            <p:ph type="sldNum" sz="quarter" idx="12"/>
          </p:nvPr>
        </p:nvSpPr>
        <p:spPr/>
        <p:txBody>
          <a:bodyPr>
            <a:normAutofit/>
          </a:bodyPr>
          <a:lstStyle/>
          <a:p>
            <a:pPr>
              <a:spcAft>
                <a:spcPts val="600"/>
              </a:spcAft>
            </a:pPr>
            <a:fld id="{20F37917-FD3A-4669-9018-DA04BCDD3D75}" type="slidenum">
              <a:rPr lang="en-US" smtClean="0"/>
              <a:pPr>
                <a:spcAft>
                  <a:spcPts val="600"/>
                </a:spcAft>
              </a:pPr>
              <a:t>10</a:t>
            </a:fld>
            <a:endParaRPr lang="en-US"/>
          </a:p>
        </p:txBody>
      </p:sp>
      <p:grpSp>
        <p:nvGrpSpPr>
          <p:cNvPr id="19" name="Group 18">
            <a:extLst>
              <a:ext uri="{FF2B5EF4-FFF2-40B4-BE49-F238E27FC236}">
                <a16:creationId xmlns:a16="http://schemas.microsoft.com/office/drawing/2014/main" id="{BAE07CBA-A3E0-8138-AD4F-EDAD7DF2E04D}"/>
              </a:ext>
            </a:extLst>
          </p:cNvPr>
          <p:cNvGrpSpPr/>
          <p:nvPr/>
        </p:nvGrpSpPr>
        <p:grpSpPr>
          <a:xfrm>
            <a:off x="4549125" y="1831500"/>
            <a:ext cx="3093750" cy="3195001"/>
            <a:chOff x="75768" y="2403793"/>
            <a:chExt cx="3093750" cy="3195001"/>
          </a:xfrm>
        </p:grpSpPr>
        <p:grpSp>
          <p:nvGrpSpPr>
            <p:cNvPr id="18" name="Group 17">
              <a:extLst>
                <a:ext uri="{FF2B5EF4-FFF2-40B4-BE49-F238E27FC236}">
                  <a16:creationId xmlns:a16="http://schemas.microsoft.com/office/drawing/2014/main" id="{89883390-177F-026C-BE5C-80A25E0B6A6B}"/>
                </a:ext>
              </a:extLst>
            </p:cNvPr>
            <p:cNvGrpSpPr/>
            <p:nvPr/>
          </p:nvGrpSpPr>
          <p:grpSpPr>
            <a:xfrm>
              <a:off x="679050" y="2403793"/>
              <a:ext cx="1887187" cy="1887187"/>
              <a:chOff x="679050" y="2403793"/>
              <a:chExt cx="1887187" cy="1887187"/>
            </a:xfrm>
          </p:grpSpPr>
          <p:sp>
            <p:nvSpPr>
              <p:cNvPr id="7" name="Rectangle: Diagonal Corners Rounded 6">
                <a:extLst>
                  <a:ext uri="{FF2B5EF4-FFF2-40B4-BE49-F238E27FC236}">
                    <a16:creationId xmlns:a16="http://schemas.microsoft.com/office/drawing/2014/main" id="{FE5CFDFB-D7F8-0C85-D172-AA18D8A4D0D0}"/>
                  </a:ext>
                </a:extLst>
              </p:cNvPr>
              <p:cNvSpPr/>
              <p:nvPr/>
            </p:nvSpPr>
            <p:spPr>
              <a:xfrm>
                <a:off x="679050"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endParaRPr lang="en-US"/>
              </a:p>
            </p:txBody>
          </p:sp>
          <p:sp>
            <p:nvSpPr>
              <p:cNvPr id="8" name="Rectangle 7" descr="Gears">
                <a:extLst>
                  <a:ext uri="{FF2B5EF4-FFF2-40B4-BE49-F238E27FC236}">
                    <a16:creationId xmlns:a16="http://schemas.microsoft.com/office/drawing/2014/main" id="{32F2A40F-4505-33DE-EC1E-942D7ACE053B}"/>
                  </a:ext>
                </a:extLst>
              </p:cNvPr>
              <p:cNvSpPr/>
              <p:nvPr/>
            </p:nvSpPr>
            <p:spPr>
              <a:xfrm>
                <a:off x="1081237" y="2805981"/>
                <a:ext cx="1082812" cy="1082812"/>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sp>
          <p:nvSpPr>
            <p:cNvPr id="9" name="Freeform: Shape 8">
              <a:extLst>
                <a:ext uri="{FF2B5EF4-FFF2-40B4-BE49-F238E27FC236}">
                  <a16:creationId xmlns:a16="http://schemas.microsoft.com/office/drawing/2014/main" id="{ED48BFF9-798E-E548-8D64-DE65BAE67764}"/>
                </a:ext>
              </a:extLst>
            </p:cNvPr>
            <p:cNvSpPr/>
            <p:nvPr/>
          </p:nvSpPr>
          <p:spPr>
            <a:xfrm>
              <a:off x="75768"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dirty="0"/>
                <a:t>Processes, </a:t>
              </a:r>
            </a:p>
          </p:txBody>
        </p:sp>
      </p:grpSp>
      <p:grpSp>
        <p:nvGrpSpPr>
          <p:cNvPr id="17" name="Group 16">
            <a:extLst>
              <a:ext uri="{FF2B5EF4-FFF2-40B4-BE49-F238E27FC236}">
                <a16:creationId xmlns:a16="http://schemas.microsoft.com/office/drawing/2014/main" id="{6C34B220-1644-4220-EEB3-7375BA3C743F}"/>
              </a:ext>
            </a:extLst>
          </p:cNvPr>
          <p:cNvGrpSpPr/>
          <p:nvPr/>
        </p:nvGrpSpPr>
        <p:grpSpPr>
          <a:xfrm>
            <a:off x="1455375" y="1831499"/>
            <a:ext cx="3093750" cy="3195001"/>
            <a:chOff x="3710925" y="2403793"/>
            <a:chExt cx="3093750" cy="3195001"/>
          </a:xfrm>
        </p:grpSpPr>
        <p:sp>
          <p:nvSpPr>
            <p:cNvPr id="11" name="Rectangle: Diagonal Corners Rounded 10">
              <a:extLst>
                <a:ext uri="{FF2B5EF4-FFF2-40B4-BE49-F238E27FC236}">
                  <a16:creationId xmlns:a16="http://schemas.microsoft.com/office/drawing/2014/main" id="{A2F64650-89BB-DA61-3734-DA7C983E8421}"/>
                </a:ext>
              </a:extLst>
            </p:cNvPr>
            <p:cNvSpPr/>
            <p:nvPr/>
          </p:nvSpPr>
          <p:spPr>
            <a:xfrm>
              <a:off x="4314206"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endParaRPr lang="en-US"/>
            </a:p>
          </p:txBody>
        </p:sp>
        <p:sp>
          <p:nvSpPr>
            <p:cNvPr id="12" name="Rectangle 11" descr="Illustrator with solid fill">
              <a:extLst>
                <a:ext uri="{FF2B5EF4-FFF2-40B4-BE49-F238E27FC236}">
                  <a16:creationId xmlns:a16="http://schemas.microsoft.com/office/drawing/2014/main" id="{A087BE35-5179-AF70-942D-4F3F8F35BC53}"/>
                </a:ext>
              </a:extLst>
            </p:cNvPr>
            <p:cNvSpPr/>
            <p:nvPr/>
          </p:nvSpPr>
          <p:spPr>
            <a:xfrm>
              <a:off x="4716393" y="2805981"/>
              <a:ext cx="1082812" cy="1082812"/>
            </a:xfrm>
            <a:prstGeom prst="rect">
              <a:avLst/>
            </a:prstGeom>
            <a:blipFill>
              <a:blip r:embed="rId5">
                <a:extLst>
                  <a:ext uri="{96DAC541-7B7A-43D3-8B79-37D633B846F1}">
                    <asvg:svgBlip xmlns:asvg="http://schemas.microsoft.com/office/drawing/2016/SVG/main" r:embed="rId6"/>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3" name="Freeform: Shape 12">
              <a:extLst>
                <a:ext uri="{FF2B5EF4-FFF2-40B4-BE49-F238E27FC236}">
                  <a16:creationId xmlns:a16="http://schemas.microsoft.com/office/drawing/2014/main" id="{5ECF6FAD-BE93-AB91-E927-4F339725FD21}"/>
                </a:ext>
              </a:extLst>
            </p:cNvPr>
            <p:cNvSpPr/>
            <p:nvPr/>
          </p:nvSpPr>
          <p:spPr>
            <a:xfrm>
              <a:off x="3710925"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dirty="0"/>
                <a:t>Programs, </a:t>
              </a:r>
            </a:p>
          </p:txBody>
        </p:sp>
      </p:grpSp>
      <p:grpSp>
        <p:nvGrpSpPr>
          <p:cNvPr id="20" name="Group 19">
            <a:extLst>
              <a:ext uri="{FF2B5EF4-FFF2-40B4-BE49-F238E27FC236}">
                <a16:creationId xmlns:a16="http://schemas.microsoft.com/office/drawing/2014/main" id="{067A21F0-3945-9172-9240-12422D41B44C}"/>
              </a:ext>
            </a:extLst>
          </p:cNvPr>
          <p:cNvGrpSpPr/>
          <p:nvPr/>
        </p:nvGrpSpPr>
        <p:grpSpPr>
          <a:xfrm>
            <a:off x="7642875" y="1831499"/>
            <a:ext cx="3093750" cy="3195001"/>
            <a:chOff x="7346081" y="2403793"/>
            <a:chExt cx="3093750" cy="3195001"/>
          </a:xfrm>
        </p:grpSpPr>
        <p:sp>
          <p:nvSpPr>
            <p:cNvPr id="14" name="Rectangle: Diagonal Corners Rounded 13">
              <a:extLst>
                <a:ext uri="{FF2B5EF4-FFF2-40B4-BE49-F238E27FC236}">
                  <a16:creationId xmlns:a16="http://schemas.microsoft.com/office/drawing/2014/main" id="{FCF2E1D3-3DBA-B5DD-1F43-979AC284952D}"/>
                </a:ext>
              </a:extLst>
            </p:cNvPr>
            <p:cNvSpPr/>
            <p:nvPr/>
          </p:nvSpPr>
          <p:spPr>
            <a:xfrm>
              <a:off x="7949362"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endParaRPr lang="en-US"/>
            </a:p>
          </p:txBody>
        </p:sp>
        <p:sp>
          <p:nvSpPr>
            <p:cNvPr id="15" name="Rectangle 14" descr="Group">
              <a:extLst>
                <a:ext uri="{FF2B5EF4-FFF2-40B4-BE49-F238E27FC236}">
                  <a16:creationId xmlns:a16="http://schemas.microsoft.com/office/drawing/2014/main" id="{B9B6951B-5B1B-6E40-223A-E2559DF93DF2}"/>
                </a:ext>
              </a:extLst>
            </p:cNvPr>
            <p:cNvSpPr/>
            <p:nvPr/>
          </p:nvSpPr>
          <p:spPr>
            <a:xfrm>
              <a:off x="8351550" y="2805981"/>
              <a:ext cx="1082812" cy="1082812"/>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6" name="Freeform: Shape 15">
              <a:extLst>
                <a:ext uri="{FF2B5EF4-FFF2-40B4-BE49-F238E27FC236}">
                  <a16:creationId xmlns:a16="http://schemas.microsoft.com/office/drawing/2014/main" id="{53E0218E-66E1-1735-4579-8AC3AC75EEAC}"/>
                </a:ext>
              </a:extLst>
            </p:cNvPr>
            <p:cNvSpPr/>
            <p:nvPr/>
          </p:nvSpPr>
          <p:spPr>
            <a:xfrm>
              <a:off x="7346081" y="4878794"/>
              <a:ext cx="3093750"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a:t>and People</a:t>
              </a:r>
            </a:p>
          </p:txBody>
        </p:sp>
      </p:grpSp>
    </p:spTree>
    <p:extLst>
      <p:ext uri="{BB962C8B-B14F-4D97-AF65-F5344CB8AC3E}">
        <p14:creationId xmlns:p14="http://schemas.microsoft.com/office/powerpoint/2010/main" val="3712088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EA894C-B2D7-DC8D-D716-DD6357D837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DAD64A-22EE-F85D-521C-A75C8D77D4A2}"/>
              </a:ext>
            </a:extLst>
          </p:cNvPr>
          <p:cNvSpPr>
            <a:spLocks noGrp="1"/>
          </p:cNvSpPr>
          <p:nvPr>
            <p:ph type="title"/>
          </p:nvPr>
        </p:nvSpPr>
        <p:spPr/>
        <p:txBody>
          <a:bodyPr/>
          <a:lstStyle/>
          <a:p>
            <a:r>
              <a:rPr lang="en-US" dirty="0"/>
              <a:t>The course will cover</a:t>
            </a:r>
          </a:p>
        </p:txBody>
      </p:sp>
      <p:sp>
        <p:nvSpPr>
          <p:cNvPr id="3" name="Text Placeholder 2">
            <a:extLst>
              <a:ext uri="{FF2B5EF4-FFF2-40B4-BE49-F238E27FC236}">
                <a16:creationId xmlns:a16="http://schemas.microsoft.com/office/drawing/2014/main" id="{7EA00417-2681-0C33-06F9-71BA7AA87E3E}"/>
              </a:ext>
            </a:extLst>
          </p:cNvPr>
          <p:cNvSpPr>
            <a:spLocks noGrp="1"/>
          </p:cNvSpPr>
          <p:nvPr>
            <p:ph idx="1"/>
          </p:nvPr>
        </p:nvSpPr>
        <p:spPr/>
        <p:txBody>
          <a:bodyPr>
            <a:normAutofit/>
          </a:bodyPr>
          <a:lstStyle/>
          <a:p>
            <a:r>
              <a:rPr lang="en-US" dirty="0"/>
              <a:t>Programs</a:t>
            </a:r>
          </a:p>
          <a:p>
            <a:pPr lvl="1"/>
            <a:r>
              <a:rPr lang="en-US" dirty="0"/>
              <a:t>how to write programs that people can understand and maintain</a:t>
            </a:r>
          </a:p>
          <a:p>
            <a:pPr lvl="1"/>
            <a:r>
              <a:rPr lang="en-US" dirty="0"/>
              <a:t>in a particular domain (medium-sized web application)</a:t>
            </a:r>
          </a:p>
          <a:p>
            <a:r>
              <a:rPr lang="en-US" dirty="0"/>
              <a:t>Processes</a:t>
            </a:r>
          </a:p>
          <a:p>
            <a:pPr lvl="1"/>
            <a:r>
              <a:rPr lang="en-US" dirty="0"/>
              <a:t>how to divide a large project into engineering tasks</a:t>
            </a:r>
          </a:p>
          <a:p>
            <a:pPr lvl="1"/>
            <a:r>
              <a:rPr lang="en-US" dirty="0"/>
              <a:t>how to coordinate the tasks to form a coherent whole</a:t>
            </a:r>
          </a:p>
          <a:p>
            <a:r>
              <a:rPr lang="en-US" dirty="0"/>
              <a:t>People</a:t>
            </a:r>
          </a:p>
          <a:p>
            <a:pPr lvl="1"/>
            <a:r>
              <a:rPr lang="en-US" dirty="0"/>
              <a:t>how to organize teams and make them function effectively.</a:t>
            </a:r>
          </a:p>
          <a:p>
            <a:pPr lvl="1"/>
            <a:endParaRPr lang="en-US" dirty="0"/>
          </a:p>
        </p:txBody>
      </p:sp>
      <p:sp>
        <p:nvSpPr>
          <p:cNvPr id="4" name="Slide Number Placeholder 3">
            <a:extLst>
              <a:ext uri="{FF2B5EF4-FFF2-40B4-BE49-F238E27FC236}">
                <a16:creationId xmlns:a16="http://schemas.microsoft.com/office/drawing/2014/main" id="{244E9866-05E7-BA22-1355-19DDD1AEFB74}"/>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11</a:t>
            </a:fld>
            <a:endParaRPr lang="en-US"/>
          </a:p>
        </p:txBody>
      </p:sp>
    </p:spTree>
    <p:extLst>
      <p:ext uri="{BB962C8B-B14F-4D97-AF65-F5344CB8AC3E}">
        <p14:creationId xmlns:p14="http://schemas.microsoft.com/office/powerpoint/2010/main" val="21561365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S 5500: Course Objective"/>
          <p:cNvSpPr txBox="1">
            <a:spLocks noGrp="1"/>
          </p:cNvSpPr>
          <p:nvPr>
            <p:ph type="title"/>
          </p:nvPr>
        </p:nvSpPr>
        <p:spPr/>
        <p:txBody>
          <a:bodyPr/>
          <a:lstStyle>
            <a:lvl1pPr>
              <a:defRPr>
                <a:solidFill>
                  <a:srgbClr val="005493"/>
                </a:solidFill>
              </a:defRPr>
            </a:lvl1pPr>
          </a:lstStyle>
          <a:p>
            <a:r>
              <a:rPr lang="en-US" dirty="0">
                <a:solidFill>
                  <a:srgbClr val="0070C0"/>
                </a:solidFill>
              </a:rPr>
              <a:t>Learning Objectives for this course:</a:t>
            </a:r>
          </a:p>
        </p:txBody>
      </p:sp>
      <p:sp>
        <p:nvSpPr>
          <p:cNvPr id="204" name="Developing skills that are necessary for successful software development…"/>
          <p:cNvSpPr txBox="1">
            <a:spLocks noGrp="1"/>
          </p:cNvSpPr>
          <p:nvPr>
            <p:ph idx="1"/>
          </p:nvPr>
        </p:nvSpPr>
        <p:spPr/>
        <p:txBody>
          <a:bodyPr>
            <a:normAutofit/>
          </a:bodyPr>
          <a:lstStyle/>
          <a:p>
            <a:r>
              <a:rPr lang="en-US" dirty="0"/>
              <a:t>By the end of this course, you will--</a:t>
            </a:r>
          </a:p>
          <a:p>
            <a:pPr lvl="1"/>
            <a:r>
              <a:rPr lang="en-US" dirty="0"/>
              <a:t>Be able to define and describe the phases of the software engineering lifecycle.</a:t>
            </a:r>
          </a:p>
          <a:p>
            <a:pPr lvl="1"/>
            <a:r>
              <a:rPr lang="en-US" dirty="0"/>
              <a:t>Be able to explain the role of key processes and technologies in modern software development.</a:t>
            </a:r>
          </a:p>
          <a:p>
            <a:pPr lvl="1"/>
            <a:r>
              <a:rPr lang="en-US" dirty="0"/>
              <a:t>Be able to productively apply instances of major tools used in elementary SE tasks.</a:t>
            </a:r>
          </a:p>
          <a:p>
            <a:pPr lvl="1"/>
            <a:r>
              <a:rPr lang="en-US" dirty="0"/>
              <a:t>Design and implement a portfolio-worthy software engineering project in a small team environment that can be showcased to recruiters.</a:t>
            </a:r>
          </a:p>
          <a:p>
            <a:endParaRPr lang="en-US" dirty="0"/>
          </a:p>
        </p:txBody>
      </p:sp>
      <p:sp>
        <p:nvSpPr>
          <p:cNvPr id="205" name="Slide Number"/>
          <p:cNvSpPr txBox="1">
            <a:spLocks noGrp="1"/>
          </p:cNvSpPr>
          <p:nvPr>
            <p:ph type="sldNum" sz="quarter" idx="12"/>
          </p:nvPr>
        </p:nvSpPr>
        <p:spPr/>
        <p:txBody>
          <a:bodyPr/>
          <a:lstStyle/>
          <a:p>
            <a:fld id="{86CB4B4D-7CA3-9044-876B-883B54F8677D}" type="slidenum">
              <a:rPr lang="en-US"/>
              <a:pPr/>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01B81-D194-1A3B-C2C1-A9CD9DA7E6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524734-B629-E9F2-AD07-71A86592DDC9}"/>
              </a:ext>
            </a:extLst>
          </p:cNvPr>
          <p:cNvSpPr>
            <a:spLocks noGrp="1"/>
          </p:cNvSpPr>
          <p:nvPr>
            <p:ph type="title"/>
          </p:nvPr>
        </p:nvSpPr>
        <p:spPr/>
        <p:txBody>
          <a:bodyPr/>
          <a:lstStyle/>
          <a:p>
            <a:r>
              <a:rPr lang="en-US" dirty="0"/>
              <a:t>The course will be delivered through:</a:t>
            </a:r>
          </a:p>
        </p:txBody>
      </p:sp>
      <p:sp>
        <p:nvSpPr>
          <p:cNvPr id="3" name="Content Placeholder 2">
            <a:extLst>
              <a:ext uri="{FF2B5EF4-FFF2-40B4-BE49-F238E27FC236}">
                <a16:creationId xmlns:a16="http://schemas.microsoft.com/office/drawing/2014/main" id="{5D5696CB-54A2-DF88-EB99-5E9FF60C92A3}"/>
              </a:ext>
            </a:extLst>
          </p:cNvPr>
          <p:cNvSpPr>
            <a:spLocks noGrp="1"/>
          </p:cNvSpPr>
          <p:nvPr>
            <p:ph idx="1"/>
          </p:nvPr>
        </p:nvSpPr>
        <p:spPr/>
        <p:txBody>
          <a:bodyPr>
            <a:normAutofit fontScale="92500" lnSpcReduction="10000"/>
          </a:bodyPr>
          <a:lstStyle/>
          <a:p>
            <a:r>
              <a:rPr lang="en-US" dirty="0"/>
              <a:t>In-Class materials</a:t>
            </a:r>
          </a:p>
          <a:p>
            <a:pPr lvl="1"/>
            <a:r>
              <a:rPr lang="en-US" dirty="0"/>
              <a:t>in-person (most sections) or via zoom (online section)</a:t>
            </a:r>
          </a:p>
          <a:p>
            <a:pPr lvl="1"/>
            <a:r>
              <a:rPr lang="en-US" dirty="0"/>
              <a:t>slides (available on course website)</a:t>
            </a:r>
          </a:p>
          <a:p>
            <a:r>
              <a:rPr lang="en-US" dirty="0"/>
              <a:t>Practice Activities / Labs</a:t>
            </a:r>
          </a:p>
          <a:p>
            <a:pPr lvl="1"/>
            <a:r>
              <a:rPr lang="en-US" dirty="0"/>
              <a:t>these will give you practice with the technologies we will use</a:t>
            </a:r>
          </a:p>
          <a:p>
            <a:pPr lvl="1"/>
            <a:r>
              <a:rPr lang="en-US" dirty="0"/>
              <a:t>we will often start these during class</a:t>
            </a:r>
          </a:p>
          <a:p>
            <a:pPr lvl="1"/>
            <a:r>
              <a:rPr lang="en-US" dirty="0"/>
              <a:t>these will be graded</a:t>
            </a:r>
          </a:p>
          <a:p>
            <a:r>
              <a:rPr lang="en-US" dirty="0"/>
              <a:t>Tutorials</a:t>
            </a:r>
          </a:p>
          <a:p>
            <a:pPr lvl="1"/>
            <a:r>
              <a:rPr lang="en-US" dirty="0"/>
              <a:t>these will give you background on key processes and technologies</a:t>
            </a:r>
          </a:p>
          <a:p>
            <a:pPr lvl="1"/>
            <a:r>
              <a:rPr lang="en-US" dirty="0"/>
              <a:t>at a greater level of detail than we can cover in class</a:t>
            </a:r>
          </a:p>
          <a:p>
            <a:pPr lvl="1"/>
            <a:r>
              <a:rPr lang="en-US" dirty="0"/>
              <a:t>much like good blog posts</a:t>
            </a:r>
          </a:p>
          <a:p>
            <a:pPr marL="0" indent="0">
              <a:buNone/>
            </a:pPr>
            <a:endParaRPr lang="en-US" dirty="0"/>
          </a:p>
          <a:p>
            <a:pPr lvl="1"/>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3C5CBE34-31A4-CB54-5780-CA62A1A6D986}"/>
              </a:ext>
            </a:extLst>
          </p:cNvPr>
          <p:cNvSpPr>
            <a:spLocks noGrp="1"/>
          </p:cNvSpPr>
          <p:nvPr>
            <p:ph type="sldNum" sz="quarter" idx="12"/>
          </p:nvPr>
        </p:nvSpPr>
        <p:spPr/>
        <p:txBody>
          <a:bodyPr/>
          <a:lstStyle/>
          <a:p>
            <a:fld id="{20F37917-FD3A-4669-9018-DA04BCDD3D75}" type="slidenum">
              <a:rPr lang="en-US" smtClean="0"/>
              <a:t>13</a:t>
            </a:fld>
            <a:endParaRPr lang="en-US"/>
          </a:p>
        </p:txBody>
      </p:sp>
    </p:spTree>
    <p:extLst>
      <p:ext uri="{BB962C8B-B14F-4D97-AF65-F5344CB8AC3E}">
        <p14:creationId xmlns:p14="http://schemas.microsoft.com/office/powerpoint/2010/main" val="38069060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Course Mechanics"/>
          <p:cNvSpPr txBox="1">
            <a:spLocks noGrp="1"/>
          </p:cNvSpPr>
          <p:nvPr>
            <p:ph type="title"/>
          </p:nvPr>
        </p:nvSpPr>
        <p:spPr/>
        <p:txBody>
          <a:bodyPr/>
          <a:lstStyle/>
          <a:p>
            <a:r>
              <a:rPr lang="en-US" dirty="0"/>
              <a:t>Course Mechanics</a:t>
            </a:r>
          </a:p>
        </p:txBody>
      </p:sp>
      <p:sp>
        <p:nvSpPr>
          <p:cNvPr id="184" name="See syllabus for all of the usual stuff…"/>
          <p:cNvSpPr txBox="1">
            <a:spLocks noGrp="1"/>
          </p:cNvSpPr>
          <p:nvPr>
            <p:ph idx="1"/>
          </p:nvPr>
        </p:nvSpPr>
        <p:spPr/>
        <p:txBody>
          <a:bodyPr>
            <a:normAutofit/>
          </a:bodyPr>
          <a:lstStyle/>
          <a:p>
            <a:r>
              <a:rPr lang="en-US" dirty="0"/>
              <a:t>Classes will include both lectures and in-class{lab} activities.</a:t>
            </a:r>
          </a:p>
          <a:p>
            <a:r>
              <a:rPr lang="en-US" dirty="0"/>
              <a:t>Be sure to bring your laptop</a:t>
            </a:r>
          </a:p>
          <a:p>
            <a:r>
              <a:rPr lang="en-US" dirty="0"/>
              <a:t>100% attendance is expected for both on-the-ground and remote sections </a:t>
            </a:r>
            <a:r>
              <a:rPr lang="en-US" dirty="0">
                <a:solidFill>
                  <a:srgbClr val="FF0000"/>
                </a:solidFill>
              </a:rPr>
              <a:t>(especially when working on {lab} activities, “work on project” sessions and demos)</a:t>
            </a:r>
            <a:endParaRPr lang="en-US" dirty="0"/>
          </a:p>
          <a:p>
            <a:pPr lvl="1"/>
            <a:r>
              <a:rPr lang="en-US" dirty="0"/>
              <a:t>For excused absence, please contact the instructor by email.</a:t>
            </a:r>
          </a:p>
          <a:p>
            <a:endParaRPr lang="en-US" dirty="0"/>
          </a:p>
          <a:p>
            <a:endParaRPr lang="en-US" dirty="0"/>
          </a:p>
        </p:txBody>
      </p:sp>
      <p:sp>
        <p:nvSpPr>
          <p:cNvPr id="2" name="Slide Number Placeholder 1">
            <a:extLst>
              <a:ext uri="{FF2B5EF4-FFF2-40B4-BE49-F238E27FC236}">
                <a16:creationId xmlns:a16="http://schemas.microsoft.com/office/drawing/2014/main" id="{6DBF43BB-13F1-408A-8B9B-BE74663C72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0CA9F-0155-471E-8C28-16719BFE9FB4}"/>
              </a:ext>
            </a:extLst>
          </p:cNvPr>
          <p:cNvSpPr>
            <a:spLocks noGrp="1"/>
          </p:cNvSpPr>
          <p:nvPr>
            <p:ph type="title"/>
          </p:nvPr>
        </p:nvSpPr>
        <p:spPr/>
        <p:txBody>
          <a:bodyPr/>
          <a:lstStyle/>
          <a:p>
            <a:r>
              <a:rPr lang="en-US" dirty="0"/>
              <a:t>Course Mechanics:</a:t>
            </a:r>
            <a:br>
              <a:rPr lang="en-US" dirty="0"/>
            </a:br>
            <a:r>
              <a:rPr lang="en-US" dirty="0"/>
              <a:t>Practice Activities and Tutorials</a:t>
            </a:r>
          </a:p>
        </p:txBody>
      </p:sp>
      <p:sp>
        <p:nvSpPr>
          <p:cNvPr id="3" name="Content Placeholder 2">
            <a:extLst>
              <a:ext uri="{FF2B5EF4-FFF2-40B4-BE49-F238E27FC236}">
                <a16:creationId xmlns:a16="http://schemas.microsoft.com/office/drawing/2014/main" id="{83E7DD52-8BF4-47F1-A03F-8790E75F276E}"/>
              </a:ext>
            </a:extLst>
          </p:cNvPr>
          <p:cNvSpPr>
            <a:spLocks noGrp="1"/>
          </p:cNvSpPr>
          <p:nvPr>
            <p:ph idx="1"/>
          </p:nvPr>
        </p:nvSpPr>
        <p:spPr/>
        <p:txBody>
          <a:bodyPr>
            <a:normAutofit/>
          </a:bodyPr>
          <a:lstStyle/>
          <a:p>
            <a:r>
              <a:rPr lang="en-US" dirty="0"/>
              <a:t>There will often be in-class {lab} exercises to give you practice with the technologies we will use.</a:t>
            </a:r>
          </a:p>
          <a:p>
            <a:r>
              <a:rPr lang="en-US" dirty="0"/>
              <a:t>Typically, will consist of structured steps that will guide you through a typical task</a:t>
            </a:r>
          </a:p>
          <a:p>
            <a:r>
              <a:rPr lang="en-US" dirty="0"/>
              <a:t>Each instructor will use </a:t>
            </a:r>
            <a:r>
              <a:rPr lang="en-US" b="1" dirty="0">
                <a:solidFill>
                  <a:srgbClr val="FF0000"/>
                </a:solidFill>
              </a:rPr>
              <a:t>individual approach </a:t>
            </a:r>
            <a:r>
              <a:rPr lang="en-US" dirty="0"/>
              <a:t>to grade in-class activities / labs.</a:t>
            </a:r>
          </a:p>
          <a:p>
            <a:r>
              <a:rPr lang="en-US" dirty="0"/>
              <a:t>In addition, there will be </a:t>
            </a:r>
            <a:r>
              <a:rPr lang="en-US" b="1" dirty="0">
                <a:solidFill>
                  <a:srgbClr val="FF0000"/>
                </a:solidFill>
              </a:rPr>
              <a:t>tutorials</a:t>
            </a:r>
            <a:r>
              <a:rPr lang="en-US" dirty="0"/>
              <a:t> posted on the web.</a:t>
            </a:r>
          </a:p>
          <a:p>
            <a:r>
              <a:rPr lang="en-US" dirty="0"/>
              <a:t>These will extend the in-class materials.</a:t>
            </a: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FDF8C937-3F72-4BE9-A627-86A7D9E23D6F}"/>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504651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Course Deliverables</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idx="1"/>
          </p:nvPr>
        </p:nvSpPr>
        <p:spPr>
          <a:xfrm>
            <a:off x="838200" y="1500160"/>
            <a:ext cx="8417312" cy="4351338"/>
          </a:xfrm>
        </p:spPr>
        <p:txBody>
          <a:bodyPr>
            <a:normAutofit/>
          </a:bodyPr>
          <a:lstStyle/>
          <a:p>
            <a:r>
              <a:rPr lang="en-US" dirty="0"/>
              <a:t>First, an individual project, which we will assign. This is to be done </a:t>
            </a:r>
            <a:r>
              <a:rPr lang="en-US" b="1" dirty="0"/>
              <a:t>individually</a:t>
            </a:r>
            <a:r>
              <a:rPr lang="en-US" dirty="0"/>
              <a:t>. </a:t>
            </a:r>
          </a:p>
          <a:p>
            <a:pPr lvl="1"/>
            <a:r>
              <a:rPr lang="en-US" dirty="0"/>
              <a:t>divided into 2 deliverables.  </a:t>
            </a:r>
          </a:p>
          <a:p>
            <a:pPr lvl="1"/>
            <a:r>
              <a:rPr lang="en-US" dirty="0"/>
              <a:t>this counts for 30% of course grade</a:t>
            </a:r>
            <a:endParaRPr lang="en-US" b="1" dirty="0"/>
          </a:p>
          <a:p>
            <a:r>
              <a:rPr lang="en-US" dirty="0"/>
              <a:t>Then a </a:t>
            </a:r>
            <a:r>
              <a:rPr lang="en-US" b="1" dirty="0"/>
              <a:t>group</a:t>
            </a:r>
            <a:r>
              <a:rPr lang="en-US" dirty="0"/>
              <a:t> project, done in teams of about </a:t>
            </a:r>
            <a:r>
              <a:rPr lang="en-US" dirty="0">
                <a:solidFill>
                  <a:srgbClr val="FF0000"/>
                </a:solidFill>
              </a:rPr>
              <a:t>4</a:t>
            </a:r>
            <a:r>
              <a:rPr lang="en-US" dirty="0"/>
              <a:t> people </a:t>
            </a:r>
          </a:p>
          <a:p>
            <a:pPr lvl="1"/>
            <a:r>
              <a:rPr lang="en-US" dirty="0"/>
              <a:t>this counts for 40% of course grade</a:t>
            </a:r>
          </a:p>
          <a:p>
            <a:r>
              <a:rPr lang="en-US" dirty="0"/>
              <a:t>There will be an exam (worth 20%) on Oct 29 - 31 during Week 9). There will not be a final exam. </a:t>
            </a:r>
            <a:r>
              <a:rPr lang="en-US" u="sng" dirty="0"/>
              <a:t>Check Calendars</a:t>
            </a:r>
          </a:p>
          <a:p>
            <a:r>
              <a:rPr lang="en-US" dirty="0"/>
              <a:t>Completion of activities or laboratory exercises (10%)</a:t>
            </a:r>
          </a:p>
          <a:p>
            <a:endParaRPr lang="en-US" dirty="0"/>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16</a:t>
            </a:fld>
            <a:endParaRPr lang="en-US"/>
          </a:p>
        </p:txBody>
      </p:sp>
    </p:spTree>
    <p:extLst>
      <p:ext uri="{BB962C8B-B14F-4D97-AF65-F5344CB8AC3E}">
        <p14:creationId xmlns:p14="http://schemas.microsoft.com/office/powerpoint/2010/main" val="31918664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Approach"/>
          <p:cNvSpPr txBox="1">
            <a:spLocks noGrp="1"/>
          </p:cNvSpPr>
          <p:nvPr>
            <p:ph type="title"/>
          </p:nvPr>
        </p:nvSpPr>
        <p:spPr/>
        <p:txBody>
          <a:bodyPr/>
          <a:lstStyle>
            <a:lvl1pPr>
              <a:defRPr>
                <a:solidFill>
                  <a:srgbClr val="005493"/>
                </a:solidFill>
              </a:defRPr>
            </a:lvl1pPr>
          </a:lstStyle>
          <a:p>
            <a:r>
              <a:rPr lang="en-US" dirty="0">
                <a:solidFill>
                  <a:srgbClr val="0070C0"/>
                </a:solidFill>
              </a:rPr>
              <a:t>Technology</a:t>
            </a:r>
          </a:p>
        </p:txBody>
      </p:sp>
      <p:sp>
        <p:nvSpPr>
          <p:cNvPr id="218" name="first half of the course: emphasis on skills development…"/>
          <p:cNvSpPr txBox="1">
            <a:spLocks noGrp="1"/>
          </p:cNvSpPr>
          <p:nvPr>
            <p:ph idx="1"/>
          </p:nvPr>
        </p:nvSpPr>
        <p:spPr/>
        <p:txBody>
          <a:bodyPr/>
          <a:lstStyle/>
          <a:p>
            <a:r>
              <a:rPr lang="en-US" dirty="0"/>
              <a:t>We will use:</a:t>
            </a:r>
          </a:p>
          <a:p>
            <a:pPr lvl="1"/>
            <a:r>
              <a:rPr lang="en-US" dirty="0"/>
              <a:t>TypeScript as implementation language</a:t>
            </a:r>
          </a:p>
          <a:p>
            <a:pPr lvl="1"/>
            <a:r>
              <a:rPr lang="en-US" dirty="0"/>
              <a:t>Jest as Testing Framework</a:t>
            </a:r>
          </a:p>
          <a:p>
            <a:pPr lvl="1"/>
            <a:r>
              <a:rPr lang="en-US" dirty="0"/>
              <a:t>Visual Studio Code as our IDE</a:t>
            </a:r>
          </a:p>
          <a:p>
            <a:pPr lvl="1"/>
            <a:r>
              <a:rPr lang="en-US" dirty="0"/>
              <a:t>React for webapps</a:t>
            </a:r>
          </a:p>
          <a:p>
            <a:pPr lvl="1"/>
            <a:r>
              <a:rPr lang="en-US" dirty="0"/>
              <a:t>GitHub Projects for Project Management</a:t>
            </a:r>
          </a:p>
          <a:p>
            <a:pPr lvl="1"/>
            <a:r>
              <a:rPr lang="en-US" dirty="0"/>
              <a:t>GitHub Actions / Netlify /Heroku / Render for CI/CD</a:t>
            </a:r>
          </a:p>
          <a:p>
            <a:pPr lvl="1"/>
            <a:r>
              <a:rPr lang="en-US" dirty="0"/>
              <a:t>Also, other miscellaneous tools</a:t>
            </a:r>
          </a:p>
          <a:p>
            <a:endParaRPr lang="en-US" dirty="0"/>
          </a:p>
        </p:txBody>
      </p:sp>
      <p:sp>
        <p:nvSpPr>
          <p:cNvPr id="219" name="Slide Number"/>
          <p:cNvSpPr txBox="1">
            <a:spLocks noGrp="1"/>
          </p:cNvSpPr>
          <p:nvPr>
            <p:ph type="sldNum" sz="quarter" idx="12"/>
          </p:nvPr>
        </p:nvSpPr>
        <p:spPr/>
        <p:txBody>
          <a:bodyPr/>
          <a:lstStyle/>
          <a:p>
            <a:fld id="{86CB4B4D-7CA3-9044-876B-883B54F8677D}" type="slidenum">
              <a:rPr lang="en-US"/>
              <a:pPr/>
              <a:t>17</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Project Codebase and you</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idx="1"/>
          </p:nvPr>
        </p:nvSpPr>
        <p:spPr>
          <a:xfrm>
            <a:off x="838199" y="1500159"/>
            <a:ext cx="10331245" cy="4952271"/>
          </a:xfrm>
        </p:spPr>
        <p:txBody>
          <a:bodyPr>
            <a:normAutofit lnSpcReduction="10000"/>
          </a:bodyPr>
          <a:lstStyle/>
          <a:p>
            <a:r>
              <a:rPr lang="en-US" dirty="0"/>
              <a:t>We will be working on a project called </a:t>
            </a:r>
            <a:r>
              <a:rPr lang="en-US" b="1" dirty="0"/>
              <a:t>Fake </a:t>
            </a:r>
            <a:r>
              <a:rPr lang="en-US" b="1" dirty="0" err="1"/>
              <a:t>Stackoverflow</a:t>
            </a:r>
            <a:endParaRPr lang="en-US" dirty="0"/>
          </a:p>
          <a:p>
            <a:r>
              <a:rPr lang="en-US" dirty="0"/>
              <a:t>The individual projects will help you become familiar with the codebase.</a:t>
            </a:r>
          </a:p>
          <a:p>
            <a:r>
              <a:rPr lang="en-US" dirty="0"/>
              <a:t>The team project will be a new feature that you will propose.</a:t>
            </a:r>
          </a:p>
          <a:p>
            <a:pPr lvl="1"/>
            <a:r>
              <a:rPr lang="en-US" dirty="0"/>
              <a:t>Instructors form the teams </a:t>
            </a:r>
            <a:r>
              <a:rPr lang="en-US" b="1" dirty="0"/>
              <a:t>with</a:t>
            </a:r>
            <a:r>
              <a:rPr lang="en-US" dirty="0"/>
              <a:t> your input.</a:t>
            </a:r>
          </a:p>
          <a:p>
            <a:r>
              <a:rPr lang="en-US" dirty="0"/>
              <a:t>Further breakdown of team project grade (i.e., 40%) is:</a:t>
            </a:r>
          </a:p>
          <a:p>
            <a:pPr lvl="1"/>
            <a:r>
              <a:rPr lang="en-US" dirty="0"/>
              <a:t>Planning (20%)</a:t>
            </a:r>
          </a:p>
          <a:p>
            <a:pPr lvl="1"/>
            <a:r>
              <a:rPr lang="en-US" dirty="0"/>
              <a:t>Process (20%)</a:t>
            </a:r>
          </a:p>
          <a:p>
            <a:pPr lvl="1"/>
            <a:r>
              <a:rPr lang="en-US" dirty="0"/>
              <a:t>Product (40%)</a:t>
            </a:r>
          </a:p>
          <a:p>
            <a:pPr lvl="1"/>
            <a:r>
              <a:rPr lang="en-US" dirty="0"/>
              <a:t>Reports (20%)</a:t>
            </a:r>
          </a:p>
          <a:p>
            <a:r>
              <a:rPr lang="en-US" dirty="0">
                <a:solidFill>
                  <a:srgbClr val="FF0000"/>
                </a:solidFill>
              </a:rPr>
              <a:t>Peer evaluations (surveys) may be utilized, and individual contributions </a:t>
            </a:r>
            <a:r>
              <a:rPr lang="en-US" b="1" dirty="0">
                <a:solidFill>
                  <a:srgbClr val="FF0000"/>
                </a:solidFill>
              </a:rPr>
              <a:t>WILL</a:t>
            </a:r>
            <a:r>
              <a:rPr lang="en-US" dirty="0">
                <a:solidFill>
                  <a:srgbClr val="FF0000"/>
                </a:solidFill>
              </a:rPr>
              <a:t> impact your project grade (between 0-100%).</a:t>
            </a:r>
          </a:p>
          <a:p>
            <a:endParaRPr lang="en-US" dirty="0"/>
          </a:p>
          <a:p>
            <a:pPr lvl="1"/>
            <a:endParaRPr lang="en-US" dirty="0"/>
          </a:p>
          <a:p>
            <a:endParaRPr lang="en-US" dirty="0"/>
          </a:p>
          <a:p>
            <a:pPr lvl="1"/>
            <a:endParaRPr lang="en-US" dirty="0"/>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18</a:t>
            </a:fld>
            <a:endParaRPr lang="en-US" dirty="0"/>
          </a:p>
        </p:txBody>
      </p:sp>
      <p:sp>
        <p:nvSpPr>
          <p:cNvPr id="5" name="Text Placeholder 2">
            <a:extLst>
              <a:ext uri="{FF2B5EF4-FFF2-40B4-BE49-F238E27FC236}">
                <a16:creationId xmlns:a16="http://schemas.microsoft.com/office/drawing/2014/main" id="{9E3EB6B5-1CBD-EBF7-9E2B-FDF2FC9DBE96}"/>
              </a:ext>
            </a:extLst>
          </p:cNvPr>
          <p:cNvSpPr txBox="1">
            <a:spLocks/>
          </p:cNvSpPr>
          <p:nvPr/>
        </p:nvSpPr>
        <p:spPr>
          <a:xfrm>
            <a:off x="838200" y="5641685"/>
            <a:ext cx="10894742" cy="810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rgbClr val="FF0000"/>
              </a:solidFill>
            </a:endParaRPr>
          </a:p>
        </p:txBody>
      </p:sp>
    </p:spTree>
    <p:extLst>
      <p:ext uri="{BB962C8B-B14F-4D97-AF65-F5344CB8AC3E}">
        <p14:creationId xmlns:p14="http://schemas.microsoft.com/office/powerpoint/2010/main" val="25277241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Grade Appeal Policy"/>
          <p:cNvSpPr txBox="1">
            <a:spLocks noGrp="1"/>
          </p:cNvSpPr>
          <p:nvPr>
            <p:ph type="title"/>
          </p:nvPr>
        </p:nvSpPr>
        <p:spPr/>
        <p:txBody>
          <a:bodyPr/>
          <a:lstStyle>
            <a:lvl1pPr>
              <a:defRPr>
                <a:solidFill>
                  <a:srgbClr val="005493"/>
                </a:solidFill>
              </a:defRPr>
            </a:lvl1pPr>
          </a:lstStyle>
          <a:p>
            <a:r>
              <a:rPr lang="en-US" dirty="0">
                <a:solidFill>
                  <a:srgbClr val="0070C0"/>
                </a:solidFill>
              </a:rPr>
              <a:t>Grade Appeal Policy</a:t>
            </a:r>
          </a:p>
        </p:txBody>
      </p:sp>
      <p:sp>
        <p:nvSpPr>
          <p:cNvPr id="254" name="scores for homeworks/projects/midterms will be final two weeks after it has been returned to you"/>
          <p:cNvSpPr txBox="1">
            <a:spLocks noGrp="1"/>
          </p:cNvSpPr>
          <p:nvPr>
            <p:ph idx="1"/>
          </p:nvPr>
        </p:nvSpPr>
        <p:spPr/>
        <p:txBody>
          <a:bodyPr>
            <a:normAutofit/>
          </a:bodyPr>
          <a:lstStyle>
            <a:lvl1pPr>
              <a:defRPr>
                <a:solidFill>
                  <a:srgbClr val="000000"/>
                </a:solidFill>
              </a:defRPr>
            </a:lvl1pPr>
          </a:lstStyle>
          <a:p>
            <a:r>
              <a:rPr lang="en-US" dirty="0"/>
              <a:t>If you have concerns regarding the grading of your work, please let us know right away.</a:t>
            </a:r>
          </a:p>
          <a:p>
            <a:pPr lvl="1"/>
            <a:r>
              <a:rPr lang="en-US" dirty="0"/>
              <a:t>We provide mechanism for you to request regrades for all work submitted</a:t>
            </a:r>
          </a:p>
          <a:p>
            <a:pPr lvl="1"/>
            <a:r>
              <a:rPr lang="en-US" dirty="0"/>
              <a:t>Do </a:t>
            </a:r>
            <a:r>
              <a:rPr lang="en-US" dirty="0">
                <a:solidFill>
                  <a:srgbClr val="FF0000"/>
                </a:solidFill>
              </a:rPr>
              <a:t>not</a:t>
            </a:r>
            <a:r>
              <a:rPr lang="en-US" dirty="0"/>
              <a:t> post on Piazza or email your TA or instructor </a:t>
            </a:r>
          </a:p>
          <a:p>
            <a:pPr lvl="1"/>
            <a:r>
              <a:rPr lang="en-US" dirty="0"/>
              <a:t>All regrade requests must be submitted within </a:t>
            </a:r>
            <a:r>
              <a:rPr lang="en-US" b="1" dirty="0"/>
              <a:t>7 days </a:t>
            </a:r>
            <a:r>
              <a:rPr lang="en-US" dirty="0"/>
              <a:t>from your receipt of the graded work. </a:t>
            </a:r>
          </a:p>
          <a:p>
            <a:pPr lvl="1"/>
            <a:r>
              <a:rPr lang="en-US" dirty="0"/>
              <a:t>If your regrade request is closed and you feel that the response was not satisfactory, you may appeal to the instructor via email within 48 hours </a:t>
            </a:r>
          </a:p>
        </p:txBody>
      </p:sp>
      <p:sp>
        <p:nvSpPr>
          <p:cNvPr id="255" name="Slide Number"/>
          <p:cNvSpPr txBox="1">
            <a:spLocks noGrp="1"/>
          </p:cNvSpPr>
          <p:nvPr>
            <p:ph type="sldNum" sz="quarter" idx="12"/>
          </p:nvPr>
        </p:nvSpPr>
        <p:spPr/>
        <p:txBody>
          <a:bodyPr/>
          <a:lstStyle/>
          <a:p>
            <a:fld id="{86CB4B4D-7CA3-9044-876B-883B54F8677D}" type="slidenum">
              <a:rPr lang="en-US"/>
              <a:pPr/>
              <a:t>19</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aching Assistants"/>
          <p:cNvSpPr txBox="1">
            <a:spLocks noGrp="1"/>
          </p:cNvSpPr>
          <p:nvPr>
            <p:ph type="title"/>
          </p:nvPr>
        </p:nvSpPr>
        <p:spPr/>
        <p:txBody>
          <a:bodyPr/>
          <a:lstStyle>
            <a:lvl1pPr>
              <a:defRPr>
                <a:solidFill>
                  <a:srgbClr val="005493"/>
                </a:solidFill>
              </a:defRPr>
            </a:lvl1pPr>
          </a:lstStyle>
          <a:p>
            <a:r>
              <a:rPr lang="en-US" dirty="0">
                <a:solidFill>
                  <a:srgbClr val="0070C0"/>
                </a:solidFill>
              </a:rPr>
              <a:t>Instructors</a:t>
            </a:r>
          </a:p>
        </p:txBody>
      </p:sp>
      <p:sp>
        <p:nvSpPr>
          <p:cNvPr id="138" name="Slide Number"/>
          <p:cNvSpPr txBox="1">
            <a:spLocks noGrp="1"/>
          </p:cNvSpPr>
          <p:nvPr>
            <p:ph type="sldNum" sz="quarter" idx="12"/>
          </p:nvPr>
        </p:nvSpPr>
        <p:spPr/>
        <p:txBody>
          <a:bodyPr/>
          <a:lstStyle/>
          <a:p>
            <a:fld id="{86CB4B4D-7CA3-9044-876B-883B54F8677D}" type="slidenum">
              <a:rPr lang="en-US"/>
              <a:pPr/>
              <a:t>2</a:t>
            </a:fld>
            <a:endParaRPr lang="en-US"/>
          </a:p>
        </p:txBody>
      </p:sp>
      <p:grpSp>
        <p:nvGrpSpPr>
          <p:cNvPr id="2" name="Group 1">
            <a:extLst>
              <a:ext uri="{FF2B5EF4-FFF2-40B4-BE49-F238E27FC236}">
                <a16:creationId xmlns:a16="http://schemas.microsoft.com/office/drawing/2014/main" id="{58FC987C-BBC2-3827-C7B2-A3D074F8C312}"/>
              </a:ext>
            </a:extLst>
          </p:cNvPr>
          <p:cNvGrpSpPr/>
          <p:nvPr/>
        </p:nvGrpSpPr>
        <p:grpSpPr>
          <a:xfrm>
            <a:off x="997912" y="1694887"/>
            <a:ext cx="2708548" cy="4509721"/>
            <a:chOff x="1040158" y="1694887"/>
            <a:chExt cx="2708548" cy="4509721"/>
          </a:xfrm>
        </p:grpSpPr>
        <p:sp>
          <p:nvSpPr>
            <p:cNvPr id="6" name="TextBox 5">
              <a:extLst>
                <a:ext uri="{FF2B5EF4-FFF2-40B4-BE49-F238E27FC236}">
                  <a16:creationId xmlns:a16="http://schemas.microsoft.com/office/drawing/2014/main" id="{5E62FD13-1F96-F155-36CA-7EF6E751D118}"/>
                </a:ext>
              </a:extLst>
            </p:cNvPr>
            <p:cNvSpPr txBox="1"/>
            <p:nvPr/>
          </p:nvSpPr>
          <p:spPr>
            <a:xfrm>
              <a:off x="1064945" y="4896558"/>
              <a:ext cx="2683761"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Adeel Bhutta</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1, 2, 5</a:t>
              </a:r>
            </a:p>
          </p:txBody>
        </p:sp>
        <p:pic>
          <p:nvPicPr>
            <p:cNvPr id="8" name="Picture 7" descr="A person wearing glasses&#10;&#10;Description automatically generated with medium confidence">
              <a:extLst>
                <a:ext uri="{FF2B5EF4-FFF2-40B4-BE49-F238E27FC236}">
                  <a16:creationId xmlns:a16="http://schemas.microsoft.com/office/drawing/2014/main" id="{FD1A85C7-72B2-3E07-2489-EAFD7830A4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0158" y="1694887"/>
              <a:ext cx="2708548" cy="2708548"/>
            </a:xfrm>
            <a:prstGeom prst="rect">
              <a:avLst/>
            </a:prstGeom>
          </p:spPr>
        </p:pic>
      </p:grpSp>
      <p:grpSp>
        <p:nvGrpSpPr>
          <p:cNvPr id="3" name="Group 2">
            <a:extLst>
              <a:ext uri="{FF2B5EF4-FFF2-40B4-BE49-F238E27FC236}">
                <a16:creationId xmlns:a16="http://schemas.microsoft.com/office/drawing/2014/main" id="{D4374EA2-C092-99DD-9F80-23B5AE313D3C}"/>
              </a:ext>
            </a:extLst>
          </p:cNvPr>
          <p:cNvGrpSpPr/>
          <p:nvPr/>
        </p:nvGrpSpPr>
        <p:grpSpPr>
          <a:xfrm>
            <a:off x="7417350" y="1694887"/>
            <a:ext cx="2708548" cy="4509721"/>
            <a:chOff x="4358384" y="1694887"/>
            <a:chExt cx="2708548" cy="4509721"/>
          </a:xfrm>
        </p:grpSpPr>
        <p:sp>
          <p:nvSpPr>
            <p:cNvPr id="4" name="TextBox 3">
              <a:extLst>
                <a:ext uri="{FF2B5EF4-FFF2-40B4-BE49-F238E27FC236}">
                  <a16:creationId xmlns:a16="http://schemas.microsoft.com/office/drawing/2014/main" id="{4289BADC-021E-DFCF-23B4-1154BA33E785}"/>
                </a:ext>
              </a:extLst>
            </p:cNvPr>
            <p:cNvSpPr txBox="1"/>
            <p:nvPr/>
          </p:nvSpPr>
          <p:spPr>
            <a:xfrm>
              <a:off x="4475053" y="4896558"/>
              <a:ext cx="2180397"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Mitch Wand</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9    </a:t>
              </a:r>
            </a:p>
          </p:txBody>
        </p:sp>
        <p:pic>
          <p:nvPicPr>
            <p:cNvPr id="9" name="Picture 8" descr="A picture containing person, sky, person, outdoor&#10;&#10;Description automatically generated">
              <a:extLst>
                <a:ext uri="{FF2B5EF4-FFF2-40B4-BE49-F238E27FC236}">
                  <a16:creationId xmlns:a16="http://schemas.microsoft.com/office/drawing/2014/main" id="{5AFE14DD-F274-A166-A46D-077CA06E69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8384" y="1694887"/>
              <a:ext cx="2708548" cy="2708548"/>
            </a:xfrm>
            <a:prstGeom prst="rect">
              <a:avLst/>
            </a:prstGeom>
          </p:spPr>
        </p:pic>
      </p:grpSp>
      <p:grpSp>
        <p:nvGrpSpPr>
          <p:cNvPr id="13" name="Group 12">
            <a:extLst>
              <a:ext uri="{FF2B5EF4-FFF2-40B4-BE49-F238E27FC236}">
                <a16:creationId xmlns:a16="http://schemas.microsoft.com/office/drawing/2014/main" id="{4CBF11FB-ABCB-B96F-DFF1-CC0BF0588E97}"/>
              </a:ext>
            </a:extLst>
          </p:cNvPr>
          <p:cNvGrpSpPr/>
          <p:nvPr/>
        </p:nvGrpSpPr>
        <p:grpSpPr>
          <a:xfrm>
            <a:off x="4071242" y="1694887"/>
            <a:ext cx="3049552" cy="4509721"/>
            <a:chOff x="4071242" y="1694887"/>
            <a:chExt cx="3049552" cy="4509721"/>
          </a:xfrm>
        </p:grpSpPr>
        <p:sp>
          <p:nvSpPr>
            <p:cNvPr id="7" name="TextBox 6">
              <a:extLst>
                <a:ext uri="{FF2B5EF4-FFF2-40B4-BE49-F238E27FC236}">
                  <a16:creationId xmlns:a16="http://schemas.microsoft.com/office/drawing/2014/main" id="{14371E21-C615-9292-6936-EDF7B2D9365C}"/>
                </a:ext>
              </a:extLst>
            </p:cNvPr>
            <p:cNvSpPr txBox="1"/>
            <p:nvPr/>
          </p:nvSpPr>
          <p:spPr>
            <a:xfrm>
              <a:off x="4324300" y="4896558"/>
              <a:ext cx="2180397" cy="13080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t">
              <a:spAutoFit/>
            </a:bodyPr>
            <a:lstStyle/>
            <a:p>
              <a:pPr algn="ctr"/>
              <a:r>
                <a:rPr lang="en-US" sz="2625" dirty="0">
                  <a:latin typeface="Calibri" panose="020F0502020204030204" pitchFamily="34" charset="0"/>
                  <a:cs typeface="Calibri" panose="020F0502020204030204" pitchFamily="34" charset="0"/>
                </a:rPr>
                <a:t>Joydeep Mitra</a:t>
              </a:r>
            </a:p>
            <a:p>
              <a:pPr algn="ctr"/>
              <a:endParaRPr lang="en-US" sz="2625" dirty="0">
                <a:latin typeface="Calibri" panose="020F0502020204030204" pitchFamily="34" charset="0"/>
                <a:cs typeface="Calibri" panose="020F0502020204030204" pitchFamily="34" charset="0"/>
              </a:endParaRPr>
            </a:p>
            <a:p>
              <a:pPr algn="ctr"/>
              <a:r>
                <a:rPr lang="en-US" sz="2625" i="1" dirty="0">
                  <a:latin typeface="Calibri" panose="020F0502020204030204" pitchFamily="34" charset="0"/>
                  <a:cs typeface="Calibri" panose="020F0502020204030204" pitchFamily="34" charset="0"/>
                </a:rPr>
                <a:t>Section 7, 8    </a:t>
              </a:r>
            </a:p>
          </p:txBody>
        </p:sp>
        <p:pic>
          <p:nvPicPr>
            <p:cNvPr id="12" name="Picture 11">
              <a:extLst>
                <a:ext uri="{FF2B5EF4-FFF2-40B4-BE49-F238E27FC236}">
                  <a16:creationId xmlns:a16="http://schemas.microsoft.com/office/drawing/2014/main" id="{F0A605AE-3ED0-D260-80F5-35550824FEBB}"/>
                </a:ext>
              </a:extLst>
            </p:cNvPr>
            <p:cNvPicPr>
              <a:picLocks noChangeAspect="1"/>
            </p:cNvPicPr>
            <p:nvPr/>
          </p:nvPicPr>
          <p:blipFill>
            <a:blip r:embed="rId4"/>
            <a:stretch>
              <a:fillRect/>
            </a:stretch>
          </p:blipFill>
          <p:spPr>
            <a:xfrm>
              <a:off x="4071242" y="1694887"/>
              <a:ext cx="3049552" cy="2708548"/>
            </a:xfrm>
            <a:prstGeom prst="rect">
              <a:avLst/>
            </a:prstGeom>
          </p:spPr>
        </p:pic>
      </p:grpSp>
    </p:spTree>
    <p:extLst>
      <p:ext uri="{BB962C8B-B14F-4D97-AF65-F5344CB8AC3E}">
        <p14:creationId xmlns:p14="http://schemas.microsoft.com/office/powerpoint/2010/main" val="37741869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Late Policy"/>
          <p:cNvSpPr txBox="1">
            <a:spLocks noGrp="1"/>
          </p:cNvSpPr>
          <p:nvPr>
            <p:ph type="title"/>
          </p:nvPr>
        </p:nvSpPr>
        <p:spPr/>
        <p:txBody>
          <a:bodyPr/>
          <a:lstStyle>
            <a:lvl1pPr>
              <a:defRPr>
                <a:solidFill>
                  <a:srgbClr val="005493"/>
                </a:solidFill>
              </a:defRPr>
            </a:lvl1pPr>
          </a:lstStyle>
          <a:p>
            <a:r>
              <a:rPr lang="en-US" dirty="0">
                <a:solidFill>
                  <a:srgbClr val="0070C0"/>
                </a:solidFill>
              </a:rPr>
              <a:t>Late Policy</a:t>
            </a:r>
          </a:p>
        </p:txBody>
      </p:sp>
      <p:sp>
        <p:nvSpPr>
          <p:cNvPr id="258" name="Your work is late if it is not turned in by the deadline. The official clock is the time on the submission tool (github.ccs.neu.edu).…"/>
          <p:cNvSpPr txBox="1">
            <a:spLocks noGrp="1"/>
          </p:cNvSpPr>
          <p:nvPr>
            <p:ph idx="1"/>
          </p:nvPr>
        </p:nvSpPr>
        <p:spPr>
          <a:xfrm>
            <a:off x="838200" y="1500160"/>
            <a:ext cx="8662639" cy="4856190"/>
          </a:xfrm>
        </p:spPr>
        <p:txBody>
          <a:bodyPr>
            <a:normAutofit/>
          </a:bodyPr>
          <a:lstStyle/>
          <a:p>
            <a:r>
              <a:rPr lang="en-US" dirty="0"/>
              <a:t>Your work is </a:t>
            </a:r>
            <a:r>
              <a:rPr lang="en-US" b="1" dirty="0"/>
              <a:t>late</a:t>
            </a:r>
            <a:r>
              <a:rPr lang="en-US" dirty="0"/>
              <a:t> if it is not turned in by the deadline. </a:t>
            </a:r>
          </a:p>
          <a:p>
            <a:pPr lvl="1"/>
            <a:r>
              <a:rPr lang="en-US" dirty="0"/>
              <a:t>10% will be deducted for late individual work turned in within 24 hours after the due date </a:t>
            </a:r>
          </a:p>
          <a:p>
            <a:pPr lvl="1"/>
            <a:r>
              <a:rPr lang="en-US" dirty="0"/>
              <a:t>Individual work submitted more than 24 hours late will receive a zero.</a:t>
            </a:r>
          </a:p>
          <a:p>
            <a:pPr lvl="1"/>
            <a:r>
              <a:rPr lang="en-US" dirty="0"/>
              <a:t>If you're worried about being busy around the time of a HW submission, please plan ahead and get started early.</a:t>
            </a:r>
          </a:p>
          <a:p>
            <a:pPr lvl="1"/>
            <a:r>
              <a:rPr lang="en-US" dirty="0"/>
              <a:t>No late submissions allowed for any </a:t>
            </a:r>
            <a:r>
              <a:rPr lang="en-US" b="1" dirty="0"/>
              <a:t>group work</a:t>
            </a:r>
          </a:p>
          <a:p>
            <a:pPr lvl="1"/>
            <a:r>
              <a:rPr lang="en-US" dirty="0"/>
              <a:t>If you have an accommodation from Disability Access Services (previously DRC), you must request it from the instructors separately for each assignment or exam.</a:t>
            </a:r>
          </a:p>
          <a:p>
            <a:pPr lvl="2"/>
            <a:r>
              <a:rPr lang="en-US" dirty="0"/>
              <a:t>DAS or DRC Accommodations are usually NOT available for Group Assignments (please work with instructor) </a:t>
            </a:r>
          </a:p>
        </p:txBody>
      </p:sp>
      <p:sp>
        <p:nvSpPr>
          <p:cNvPr id="259" name="Slide Number"/>
          <p:cNvSpPr txBox="1">
            <a:spLocks noGrp="1"/>
          </p:cNvSpPr>
          <p:nvPr>
            <p:ph type="sldNum" sz="quarter" idx="12"/>
          </p:nvPr>
        </p:nvSpPr>
        <p:spPr/>
        <p:txBody>
          <a:bodyPr/>
          <a:lstStyle/>
          <a:p>
            <a:fld id="{86CB4B4D-7CA3-9044-876B-883B54F8677D}" type="slidenum">
              <a:rPr lang="en-US"/>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D8E7C-85CF-4AF5-8090-304D54E13733}"/>
              </a:ext>
            </a:extLst>
          </p:cNvPr>
          <p:cNvSpPr>
            <a:spLocks noGrp="1"/>
          </p:cNvSpPr>
          <p:nvPr>
            <p:ph type="title"/>
          </p:nvPr>
        </p:nvSpPr>
        <p:spPr/>
        <p:txBody>
          <a:bodyPr/>
          <a:lstStyle/>
          <a:p>
            <a:r>
              <a:rPr lang="en-US" dirty="0"/>
              <a:t>Academic Integrity (1)</a:t>
            </a:r>
          </a:p>
        </p:txBody>
      </p:sp>
      <p:sp>
        <p:nvSpPr>
          <p:cNvPr id="3" name="Text Placeholder 2">
            <a:extLst>
              <a:ext uri="{FF2B5EF4-FFF2-40B4-BE49-F238E27FC236}">
                <a16:creationId xmlns:a16="http://schemas.microsoft.com/office/drawing/2014/main" id="{F3F41972-2455-48E2-B0C8-0C2FD08B1049}"/>
              </a:ext>
            </a:extLst>
          </p:cNvPr>
          <p:cNvSpPr>
            <a:spLocks noGrp="1"/>
          </p:cNvSpPr>
          <p:nvPr>
            <p:ph idx="1"/>
          </p:nvPr>
        </p:nvSpPr>
        <p:spPr/>
        <p:txBody>
          <a:bodyPr>
            <a:normAutofit fontScale="92500" lnSpcReduction="10000"/>
          </a:bodyPr>
          <a:lstStyle/>
          <a:p>
            <a:r>
              <a:rPr lang="en-US" dirty="0"/>
              <a:t>Students must work individually on all homework assignments.</a:t>
            </a:r>
          </a:p>
          <a:p>
            <a:r>
              <a:rPr lang="en-US" dirty="0"/>
              <a:t>We encourage you to have high-level discussions with other students in the class about the assignments, however, we require that when you turn in an assignment, it is only your work. That is, copying any part of another student's assignment is strictly prohibited.</a:t>
            </a:r>
          </a:p>
          <a:p>
            <a:r>
              <a:rPr lang="en-US" dirty="0"/>
              <a:t>If you steal someone else's work, you </a:t>
            </a:r>
            <a:r>
              <a:rPr lang="en-US" dirty="0">
                <a:solidFill>
                  <a:srgbClr val="FF0000"/>
                </a:solidFill>
              </a:rPr>
              <a:t>fail </a:t>
            </a:r>
            <a:r>
              <a:rPr lang="en-US" dirty="0"/>
              <a:t>the class.</a:t>
            </a:r>
          </a:p>
          <a:p>
            <a:r>
              <a:rPr lang="en-US" dirty="0"/>
              <a:t>You are responsible for protecting your work. If someone uses your work, with or without your permission, you </a:t>
            </a:r>
            <a:r>
              <a:rPr lang="en-US" dirty="0">
                <a:solidFill>
                  <a:srgbClr val="FF0000"/>
                </a:solidFill>
              </a:rPr>
              <a:t>fail</a:t>
            </a:r>
            <a:r>
              <a:rPr lang="en-US" dirty="0"/>
              <a:t> the class.</a:t>
            </a:r>
          </a:p>
        </p:txBody>
      </p:sp>
      <p:sp>
        <p:nvSpPr>
          <p:cNvPr id="4" name="Slide Number Placeholder 3">
            <a:extLst>
              <a:ext uri="{FF2B5EF4-FFF2-40B4-BE49-F238E27FC236}">
                <a16:creationId xmlns:a16="http://schemas.microsoft.com/office/drawing/2014/main" id="{34D72AC8-7059-4398-976F-9B0E0D6DABC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21</a:t>
            </a:fld>
            <a:endParaRPr lang="en-US"/>
          </a:p>
        </p:txBody>
      </p:sp>
    </p:spTree>
    <p:extLst>
      <p:ext uri="{BB962C8B-B14F-4D97-AF65-F5344CB8AC3E}">
        <p14:creationId xmlns:p14="http://schemas.microsoft.com/office/powerpoint/2010/main" val="42231830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9E53-F40E-46F3-8B32-BE0138F441B1}"/>
              </a:ext>
            </a:extLst>
          </p:cNvPr>
          <p:cNvSpPr>
            <a:spLocks noGrp="1"/>
          </p:cNvSpPr>
          <p:nvPr>
            <p:ph type="title"/>
          </p:nvPr>
        </p:nvSpPr>
        <p:spPr/>
        <p:txBody>
          <a:bodyPr/>
          <a:lstStyle/>
          <a:p>
            <a:r>
              <a:rPr lang="en-US" dirty="0"/>
              <a:t>Academic Integrity (2)</a:t>
            </a:r>
          </a:p>
        </p:txBody>
      </p:sp>
      <p:sp>
        <p:nvSpPr>
          <p:cNvPr id="3" name="Text Placeholder 2">
            <a:extLst>
              <a:ext uri="{FF2B5EF4-FFF2-40B4-BE49-F238E27FC236}">
                <a16:creationId xmlns:a16="http://schemas.microsoft.com/office/drawing/2014/main" id="{9BD682CD-7D52-49E3-A660-C4CB4A35F3AD}"/>
              </a:ext>
            </a:extLst>
          </p:cNvPr>
          <p:cNvSpPr>
            <a:spLocks noGrp="1"/>
          </p:cNvSpPr>
          <p:nvPr>
            <p:ph idx="1"/>
          </p:nvPr>
        </p:nvSpPr>
        <p:spPr/>
        <p:txBody>
          <a:bodyPr>
            <a:normAutofit fontScale="85000" lnSpcReduction="20000"/>
          </a:bodyPr>
          <a:lstStyle/>
          <a:p>
            <a:r>
              <a:rPr lang="en-US" dirty="0"/>
              <a:t>You are free to reuse small snippets of example code found on the Internet (e.g., via </a:t>
            </a:r>
            <a:r>
              <a:rPr lang="en-US" dirty="0" err="1"/>
              <a:t>StackOverflow</a:t>
            </a:r>
            <a:r>
              <a:rPr lang="en-US" dirty="0"/>
              <a:t>) provided that it is attributed. </a:t>
            </a:r>
          </a:p>
          <a:p>
            <a:pPr lvl="1"/>
            <a:r>
              <a:rPr lang="en-US" dirty="0"/>
              <a:t>Use of </a:t>
            </a:r>
            <a:r>
              <a:rPr lang="en-US" dirty="0" err="1"/>
              <a:t>Github</a:t>
            </a:r>
            <a:r>
              <a:rPr lang="en-US" dirty="0"/>
              <a:t> co-pilot and Generative AI (</a:t>
            </a:r>
            <a:r>
              <a:rPr lang="en-US" dirty="0" err="1"/>
              <a:t>eg</a:t>
            </a:r>
            <a:r>
              <a:rPr lang="en-US" dirty="0"/>
              <a:t> Chat GPT, Claude, etc.) is </a:t>
            </a:r>
            <a:r>
              <a:rPr lang="en-US" b="1" dirty="0"/>
              <a:t>prohibited for </a:t>
            </a:r>
            <a:r>
              <a:rPr lang="en-US" b="1" dirty="0">
                <a:solidFill>
                  <a:srgbClr val="FF0000"/>
                </a:solidFill>
              </a:rPr>
              <a:t>Individual projects and activities</a:t>
            </a:r>
          </a:p>
          <a:p>
            <a:pPr lvl="1"/>
            <a:r>
              <a:rPr lang="en-US" dirty="0"/>
              <a:t>They will be </a:t>
            </a:r>
            <a:r>
              <a:rPr lang="en-US" b="1" dirty="0"/>
              <a:t>permitted for final project</a:t>
            </a:r>
            <a:endParaRPr lang="en-US" dirty="0"/>
          </a:p>
          <a:p>
            <a:r>
              <a:rPr lang="en-US" dirty="0"/>
              <a:t>We reserve the right to “</a:t>
            </a:r>
            <a:r>
              <a:rPr lang="en-US" dirty="0">
                <a:solidFill>
                  <a:srgbClr val="FF0000"/>
                </a:solidFill>
              </a:rPr>
              <a:t>interview</a:t>
            </a:r>
            <a:r>
              <a:rPr lang="en-US" dirty="0"/>
              <a:t>” you to gauge your understanding (with possible grade adjustments)</a:t>
            </a:r>
          </a:p>
          <a:p>
            <a:r>
              <a:rPr lang="en-US" dirty="0"/>
              <a:t>If you are concerned that by reusing and attributing that copied code it may appear that you didn't complete the assignment yourself, then please raise a discussion with the instructor.</a:t>
            </a:r>
          </a:p>
          <a:p>
            <a:r>
              <a:rPr lang="en-US" dirty="0"/>
              <a:t> If you are in doubt whether using others' work is allowed, you should assume that it is NOT allowed unless the instructors confirm otherwise.</a:t>
            </a:r>
          </a:p>
          <a:p>
            <a:endParaRPr lang="en-US" dirty="0"/>
          </a:p>
        </p:txBody>
      </p:sp>
      <p:sp>
        <p:nvSpPr>
          <p:cNvPr id="4" name="Slide Number Placeholder 3">
            <a:extLst>
              <a:ext uri="{FF2B5EF4-FFF2-40B4-BE49-F238E27FC236}">
                <a16:creationId xmlns:a16="http://schemas.microsoft.com/office/drawing/2014/main" id="{B061B1C6-5E6F-4408-9C79-8B3E2C5DE989}"/>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22</a:t>
            </a:fld>
            <a:endParaRPr lang="en-US"/>
          </a:p>
        </p:txBody>
      </p:sp>
    </p:spTree>
    <p:extLst>
      <p:ext uri="{BB962C8B-B14F-4D97-AF65-F5344CB8AC3E}">
        <p14:creationId xmlns:p14="http://schemas.microsoft.com/office/powerpoint/2010/main" val="16656338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99648-CE8F-4E19-953E-8B3920440319}"/>
              </a:ext>
            </a:extLst>
          </p:cNvPr>
          <p:cNvSpPr>
            <a:spLocks noGrp="1"/>
          </p:cNvSpPr>
          <p:nvPr>
            <p:ph type="title"/>
          </p:nvPr>
        </p:nvSpPr>
        <p:spPr/>
        <p:txBody>
          <a:bodyPr/>
          <a:lstStyle/>
          <a:p>
            <a:r>
              <a:rPr lang="en-US" dirty="0"/>
              <a:t>Communication</a:t>
            </a:r>
          </a:p>
        </p:txBody>
      </p:sp>
      <p:sp>
        <p:nvSpPr>
          <p:cNvPr id="3" name="Content Placeholder 2">
            <a:extLst>
              <a:ext uri="{FF2B5EF4-FFF2-40B4-BE49-F238E27FC236}">
                <a16:creationId xmlns:a16="http://schemas.microsoft.com/office/drawing/2014/main" id="{82CC43D4-82B4-449F-8A4A-151724B1D9F3}"/>
              </a:ext>
            </a:extLst>
          </p:cNvPr>
          <p:cNvSpPr>
            <a:spLocks noGrp="1"/>
          </p:cNvSpPr>
          <p:nvPr>
            <p:ph idx="1"/>
          </p:nvPr>
        </p:nvSpPr>
        <p:spPr>
          <a:xfrm>
            <a:off x="838200" y="1466705"/>
            <a:ext cx="10515599" cy="4983521"/>
          </a:xfrm>
        </p:spPr>
        <p:txBody>
          <a:bodyPr>
            <a:normAutofit fontScale="92500" lnSpcReduction="10000"/>
          </a:bodyPr>
          <a:lstStyle/>
          <a:p>
            <a:r>
              <a:rPr lang="en-US" dirty="0"/>
              <a:t>Course web page (</a:t>
            </a:r>
            <a:r>
              <a:rPr lang="en-US" dirty="0">
                <a:hlinkClick r:id="rId2"/>
              </a:rPr>
              <a:t>https://neu-se.github.io/CS4530-Fall-2025</a:t>
            </a:r>
            <a:r>
              <a:rPr lang="en-US" dirty="0"/>
              <a:t>)</a:t>
            </a:r>
          </a:p>
          <a:p>
            <a:pPr lvl="1"/>
            <a:r>
              <a:rPr lang="en-US" b="1" dirty="0"/>
              <a:t>Canvas</a:t>
            </a:r>
            <a:r>
              <a:rPr lang="en-US" dirty="0"/>
              <a:t> will mirror the course web site. </a:t>
            </a:r>
          </a:p>
          <a:p>
            <a:pPr lvl="1"/>
            <a:r>
              <a:rPr lang="en-US" dirty="0"/>
              <a:t>Assignments, important notices, etc., will appear in both places.</a:t>
            </a:r>
          </a:p>
          <a:p>
            <a:r>
              <a:rPr lang="en-US" dirty="0"/>
              <a:t>Piazza (see Canvas for link)</a:t>
            </a:r>
          </a:p>
          <a:p>
            <a:pPr lvl="1"/>
            <a:r>
              <a:rPr lang="en-US" dirty="0"/>
              <a:t>Questions about content, policies, assignments, projects, etc. are better asked on Piazza, so everybody gets the same answers.</a:t>
            </a:r>
          </a:p>
          <a:p>
            <a:r>
              <a:rPr lang="en-US" dirty="0"/>
              <a:t>Contacting the Instructor</a:t>
            </a:r>
          </a:p>
          <a:p>
            <a:pPr lvl="1"/>
            <a:r>
              <a:rPr lang="en-US" dirty="0"/>
              <a:t>For private questions about your individual situation, please email the instructor directly (do NOT use Canvas messages – they may not get through to the instructor)</a:t>
            </a:r>
          </a:p>
          <a:p>
            <a:pPr lvl="1"/>
            <a:r>
              <a:rPr lang="en-US" dirty="0"/>
              <a:t>Please put CS4530 in the subject line so your message does not get overlooked</a:t>
            </a:r>
          </a:p>
          <a:p>
            <a:pPr lvl="1"/>
            <a:r>
              <a:rPr lang="en-US" dirty="0"/>
              <a:t>We encourage all students to “</a:t>
            </a:r>
            <a:r>
              <a:rPr lang="en-US" dirty="0">
                <a:solidFill>
                  <a:srgbClr val="FF0000"/>
                </a:solidFill>
              </a:rPr>
              <a:t>Meet</a:t>
            </a:r>
            <a:r>
              <a:rPr lang="en-US" dirty="0"/>
              <a:t>” with the instructor at least once! </a:t>
            </a:r>
          </a:p>
          <a:p>
            <a:r>
              <a:rPr lang="en-US" dirty="0"/>
              <a:t>Office Hours </a:t>
            </a:r>
          </a:p>
          <a:p>
            <a:pPr lvl="1"/>
            <a:r>
              <a:rPr lang="en-US" dirty="0"/>
              <a:t>Schedule is available at (</a:t>
            </a:r>
            <a:r>
              <a:rPr lang="en-US" dirty="0">
                <a:hlinkClick r:id="rId3"/>
              </a:rPr>
              <a:t>https://neu-se.github.io/CS4530-Fall-2025/staff/</a:t>
            </a:r>
            <a:r>
              <a:rPr lang="en-US" dirty="0"/>
              <a:t>)</a:t>
            </a:r>
          </a:p>
          <a:p>
            <a:pPr lvl="1"/>
            <a:r>
              <a:rPr lang="en-US" dirty="0"/>
              <a:t>TA Office Hours are held via </a:t>
            </a:r>
            <a:r>
              <a:rPr lang="en-US" b="1" dirty="0"/>
              <a:t>Khoury Office Hours App</a:t>
            </a:r>
            <a:endParaRPr lang="en-US" dirty="0"/>
          </a:p>
        </p:txBody>
      </p:sp>
      <p:sp>
        <p:nvSpPr>
          <p:cNvPr id="4" name="Slide Number Placeholder 3">
            <a:extLst>
              <a:ext uri="{FF2B5EF4-FFF2-40B4-BE49-F238E27FC236}">
                <a16:creationId xmlns:a16="http://schemas.microsoft.com/office/drawing/2014/main" id="{66441BF3-B319-4719-9933-B7B7F3244E64}"/>
              </a:ext>
            </a:extLst>
          </p:cNvPr>
          <p:cNvSpPr>
            <a:spLocks noGrp="1"/>
          </p:cNvSpPr>
          <p:nvPr>
            <p:ph type="sldNum" sz="quarter" idx="12"/>
          </p:nvPr>
        </p:nvSpPr>
        <p:spPr/>
        <p:txBody>
          <a:bodyPr/>
          <a:lstStyle/>
          <a:p>
            <a:fld id="{20F37917-FD3A-4669-9018-DA04BCDD3D75}" type="slidenum">
              <a:rPr lang="en-US" smtClean="0"/>
              <a:t>23</a:t>
            </a:fld>
            <a:endParaRPr lang="en-US"/>
          </a:p>
        </p:txBody>
      </p:sp>
    </p:spTree>
    <p:extLst>
      <p:ext uri="{BB962C8B-B14F-4D97-AF65-F5344CB8AC3E}">
        <p14:creationId xmlns:p14="http://schemas.microsoft.com/office/powerpoint/2010/main" val="16026201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F7AD-1809-4173-85DB-C6679D1D1171}"/>
              </a:ext>
            </a:extLst>
          </p:cNvPr>
          <p:cNvSpPr>
            <a:spLocks noGrp="1"/>
          </p:cNvSpPr>
          <p:nvPr>
            <p:ph type="title"/>
          </p:nvPr>
        </p:nvSpPr>
        <p:spPr/>
        <p:txBody>
          <a:bodyPr/>
          <a:lstStyle/>
          <a:p>
            <a:r>
              <a:rPr lang="en-US" dirty="0"/>
              <a:t>Review</a:t>
            </a:r>
          </a:p>
        </p:txBody>
      </p:sp>
      <p:sp>
        <p:nvSpPr>
          <p:cNvPr id="3" name="Text Placeholder 2">
            <a:extLst>
              <a:ext uri="{FF2B5EF4-FFF2-40B4-BE49-F238E27FC236}">
                <a16:creationId xmlns:a16="http://schemas.microsoft.com/office/drawing/2014/main" id="{2DC04701-46F5-4631-A66B-9AC1D5520E14}"/>
              </a:ext>
            </a:extLst>
          </p:cNvPr>
          <p:cNvSpPr>
            <a:spLocks noGrp="1"/>
          </p:cNvSpPr>
          <p:nvPr>
            <p:ph idx="1"/>
          </p:nvPr>
        </p:nvSpPr>
        <p:spPr/>
        <p:txBody>
          <a:bodyPr/>
          <a:lstStyle/>
          <a:p>
            <a:r>
              <a:rPr lang="en-US" dirty="0"/>
              <a:t>Now that you've studied this lesson, you should be able to:</a:t>
            </a:r>
          </a:p>
          <a:p>
            <a:pPr lvl="1"/>
            <a:r>
              <a:rPr lang="en-US" dirty="0"/>
              <a:t>Explain in general terms what software engineering is </a:t>
            </a:r>
          </a:p>
          <a:p>
            <a:pPr lvl="1"/>
            <a:r>
              <a:rPr lang="en-US" dirty="0"/>
              <a:t>List your weekly obligations as a student</a:t>
            </a:r>
          </a:p>
          <a:p>
            <a:pPr lvl="1"/>
            <a:r>
              <a:rPr lang="en-US" dirty="0"/>
              <a:t>List the requirements for completing the course</a:t>
            </a:r>
          </a:p>
          <a:p>
            <a:endParaRPr lang="en-US" dirty="0"/>
          </a:p>
        </p:txBody>
      </p:sp>
      <p:sp>
        <p:nvSpPr>
          <p:cNvPr id="4" name="Slide Number Placeholder 3">
            <a:extLst>
              <a:ext uri="{FF2B5EF4-FFF2-40B4-BE49-F238E27FC236}">
                <a16:creationId xmlns:a16="http://schemas.microsoft.com/office/drawing/2014/main" id="{9A834773-9D4D-43DB-BE71-9B7317CC398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24</a:t>
            </a:fld>
            <a:endParaRPr lang="en-US"/>
          </a:p>
        </p:txBody>
      </p:sp>
    </p:spTree>
    <p:extLst>
      <p:ext uri="{BB962C8B-B14F-4D97-AF65-F5344CB8AC3E}">
        <p14:creationId xmlns:p14="http://schemas.microsoft.com/office/powerpoint/2010/main" val="2798469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aching Assistants"/>
          <p:cNvSpPr txBox="1">
            <a:spLocks noGrp="1"/>
          </p:cNvSpPr>
          <p:nvPr>
            <p:ph type="title"/>
          </p:nvPr>
        </p:nvSpPr>
        <p:spPr/>
        <p:txBody>
          <a:bodyPr/>
          <a:lstStyle/>
          <a:p>
            <a:r>
              <a:rPr lang="en-US" dirty="0"/>
              <a:t>Teaching Assistants</a:t>
            </a:r>
          </a:p>
        </p:txBody>
      </p:sp>
      <p:sp>
        <p:nvSpPr>
          <p:cNvPr id="3" name="Content Placeholder 2">
            <a:extLst>
              <a:ext uri="{FF2B5EF4-FFF2-40B4-BE49-F238E27FC236}">
                <a16:creationId xmlns:a16="http://schemas.microsoft.com/office/drawing/2014/main" id="{68D2A7B5-1CE9-49AA-B560-1BB30E444EFA}"/>
              </a:ext>
            </a:extLst>
          </p:cNvPr>
          <p:cNvSpPr>
            <a:spLocks noGrp="1"/>
          </p:cNvSpPr>
          <p:nvPr>
            <p:ph idx="1"/>
          </p:nvPr>
        </p:nvSpPr>
        <p:spPr>
          <a:xfrm>
            <a:off x="838199" y="1500160"/>
            <a:ext cx="9866971" cy="4351338"/>
          </a:xfrm>
        </p:spPr>
        <p:txBody>
          <a:bodyPr/>
          <a:lstStyle/>
          <a:p>
            <a:r>
              <a:rPr lang="en-US" dirty="0"/>
              <a:t>We have around 390+ students and 24 teaching assistants.</a:t>
            </a:r>
          </a:p>
          <a:p>
            <a:r>
              <a:rPr lang="en-US" dirty="0"/>
              <a:t>Their contact info and pictures are on the website</a:t>
            </a:r>
          </a:p>
          <a:p>
            <a:pPr marL="0" indent="0">
              <a:buNone/>
            </a:pPr>
            <a:r>
              <a:rPr lang="en-US" dirty="0"/>
              <a:t>   </a:t>
            </a:r>
            <a:r>
              <a:rPr lang="en-US" dirty="0">
                <a:hlinkClick r:id="rId2"/>
              </a:rPr>
              <a:t>https://neu-se.github.io/CS4530-Fall-2025/staff/</a:t>
            </a:r>
            <a:r>
              <a:rPr lang="en-US" dirty="0"/>
              <a:t>    </a:t>
            </a:r>
          </a:p>
        </p:txBody>
      </p:sp>
      <p:sp>
        <p:nvSpPr>
          <p:cNvPr id="2" name="Slide Number Placeholder 1">
            <a:extLst>
              <a:ext uri="{FF2B5EF4-FFF2-40B4-BE49-F238E27FC236}">
                <a16:creationId xmlns:a16="http://schemas.microsoft.com/office/drawing/2014/main" id="{AB88C167-C22A-42B0-88F9-2390C357E386}"/>
              </a:ext>
            </a:extLst>
          </p:cNvPr>
          <p:cNvSpPr>
            <a:spLocks noGrp="1"/>
          </p:cNvSpPr>
          <p:nvPr>
            <p:ph type="sldNum" sz="quarter" idx="12"/>
          </p:nvPr>
        </p:nvSpPr>
        <p:spPr/>
        <p:txBody>
          <a:bodyPr/>
          <a:lstStyle/>
          <a:p>
            <a:fld id="{86CB4B4D-7CA3-9044-876B-883B54F8677D}" type="slidenum">
              <a:rPr lang="en-US" smtClean="0"/>
              <a:pPr/>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a:r>
              <a:rPr lang="en-US" dirty="0"/>
              <a:t>Explain in general terms what software engineering is </a:t>
            </a:r>
          </a:p>
          <a:p>
            <a:pPr lvl="1"/>
            <a:r>
              <a:rPr lang="en-US" dirty="0"/>
              <a:t>List your weekly obligations as a student</a:t>
            </a:r>
          </a:p>
          <a:p>
            <a:pPr lvl="1"/>
            <a:r>
              <a:rPr lang="en-US" dirty="0"/>
              <a:t>List the requirements for completing the course</a:t>
            </a:r>
          </a:p>
          <a:p>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4</a:t>
            </a:fld>
            <a:endParaRPr lang="en-US"/>
          </a:p>
        </p:txBody>
      </p:sp>
    </p:spTree>
    <p:extLst>
      <p:ext uri="{BB962C8B-B14F-4D97-AF65-F5344CB8AC3E}">
        <p14:creationId xmlns:p14="http://schemas.microsoft.com/office/powerpoint/2010/main" val="3915051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The idea of "software engineering" dates back to 1969</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207816" y="266847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248600"/>
            <a:ext cx="6488508" cy="15901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very inefficient</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of low quality</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often did not meet requirements</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Projects were unmanageable and code difficult to maintain</a:t>
            </a:r>
          </a:p>
          <a:p>
            <a:pPr marL="285750" indent="-285750" algn="l" defTabSz="228600">
              <a:buSzPct val="123000"/>
              <a:buFont typeface="Arial" panose="020B0604020202020204" pitchFamily="34" charset="0"/>
              <a:buChar char="•"/>
              <a:defRPr sz="3000">
                <a:solidFill>
                  <a:srgbClr val="000000"/>
                </a:solidFill>
                <a:latin typeface="Helvetica"/>
                <a:ea typeface="Helvetica"/>
                <a:cs typeface="Helvetica"/>
                <a:sym typeface="Helvetica"/>
              </a:defRPr>
            </a:pPr>
            <a:r>
              <a:rPr sz="20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1748726" y="3878091"/>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129297" y="3257084"/>
            <a:ext cx="2743199" cy="16369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3200" dirty="0">
                <a:latin typeface="Calibri" panose="020F0502020204030204" pitchFamily="34" charset="0"/>
                <a:cs typeface="Calibri" panose="020F0502020204030204" pitchFamily="34" charset="0"/>
              </a:rPr>
              <a:t>A call to action: We must study </a:t>
            </a:r>
            <a:r>
              <a:rPr sz="32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E1F0-D163-CEF5-44E4-C0A11AD04919}"/>
              </a:ext>
            </a:extLst>
          </p:cNvPr>
          <p:cNvSpPr>
            <a:spLocks noGrp="1"/>
          </p:cNvSpPr>
          <p:nvPr>
            <p:ph type="title"/>
          </p:nvPr>
        </p:nvSpPr>
        <p:spPr/>
        <p:txBody>
          <a:bodyPr/>
          <a:lstStyle/>
          <a:p>
            <a:r>
              <a:rPr lang="en-US" dirty="0"/>
              <a:t>Goal: to make software an engineering discipline</a:t>
            </a:r>
          </a:p>
        </p:txBody>
      </p:sp>
      <p:sp>
        <p:nvSpPr>
          <p:cNvPr id="3" name="Content Placeholder 2">
            <a:extLst>
              <a:ext uri="{FF2B5EF4-FFF2-40B4-BE49-F238E27FC236}">
                <a16:creationId xmlns:a16="http://schemas.microsoft.com/office/drawing/2014/main" id="{361A88F9-E75F-028A-3A2E-2E06B40C8540}"/>
              </a:ext>
            </a:extLst>
          </p:cNvPr>
          <p:cNvSpPr>
            <a:spLocks noGrp="1"/>
          </p:cNvSpPr>
          <p:nvPr>
            <p:ph idx="1"/>
          </p:nvPr>
        </p:nvSpPr>
        <p:spPr>
          <a:xfrm>
            <a:off x="838200" y="1500160"/>
            <a:ext cx="10134600" cy="4351338"/>
          </a:xfrm>
        </p:spPr>
        <p:txBody>
          <a:bodyPr>
            <a:normAutofit/>
          </a:bodyPr>
          <a:lstStyle/>
          <a:p>
            <a:pPr marL="0" indent="0" algn="ctr">
              <a:buNone/>
            </a:pPr>
            <a:endParaRPr lang="en-US" sz="3600" dirty="0"/>
          </a:p>
          <a:p>
            <a:pPr marL="0" indent="0" algn="ctr">
              <a:buNone/>
            </a:pPr>
            <a:r>
              <a:rPr lang="en-US" sz="3600" dirty="0"/>
              <a:t>Can we discover methods to build software that are as predictable in quality, cost, and time as, for instance, those used to build bridges in civil engineering?</a:t>
            </a:r>
          </a:p>
        </p:txBody>
      </p:sp>
      <p:sp>
        <p:nvSpPr>
          <p:cNvPr id="4" name="Slide Number Placeholder 3">
            <a:extLst>
              <a:ext uri="{FF2B5EF4-FFF2-40B4-BE49-F238E27FC236}">
                <a16:creationId xmlns:a16="http://schemas.microsoft.com/office/drawing/2014/main" id="{CA015CF9-D288-D7F6-DE51-E97A33FA0134}"/>
              </a:ext>
            </a:extLst>
          </p:cNvPr>
          <p:cNvSpPr>
            <a:spLocks noGrp="1"/>
          </p:cNvSpPr>
          <p:nvPr>
            <p:ph type="sldNum" sz="quarter" idx="12"/>
          </p:nvPr>
        </p:nvSpPr>
        <p:spPr/>
        <p:txBody>
          <a:bodyPr/>
          <a:lstStyle/>
          <a:p>
            <a:fld id="{20F37917-FD3A-4669-9018-DA04BCDD3D75}" type="slidenum">
              <a:rPr lang="en-US" smtClean="0"/>
              <a:t>6</a:t>
            </a:fld>
            <a:endParaRPr lang="en-US"/>
          </a:p>
        </p:txBody>
      </p:sp>
    </p:spTree>
    <p:extLst>
      <p:ext uri="{BB962C8B-B14F-4D97-AF65-F5344CB8AC3E}">
        <p14:creationId xmlns:p14="http://schemas.microsoft.com/office/powerpoint/2010/main" val="3161498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DC3A4-A4C7-4374-9D87-522BFF10B6D1}"/>
              </a:ext>
            </a:extLst>
          </p:cNvPr>
          <p:cNvSpPr>
            <a:spLocks noGrp="1"/>
          </p:cNvSpPr>
          <p:nvPr>
            <p:ph type="title"/>
          </p:nvPr>
        </p:nvSpPr>
        <p:spPr/>
        <p:txBody>
          <a:bodyPr/>
          <a:lstStyle/>
          <a:p>
            <a:r>
              <a:rPr lang="en-US" sz="3600" dirty="0"/>
              <a:t>Software Engineering encompasses the entire software life cycle</a:t>
            </a:r>
            <a:endParaRPr lang="en-US" dirty="0"/>
          </a:p>
        </p:txBody>
      </p:sp>
      <p:sp>
        <p:nvSpPr>
          <p:cNvPr id="3" name="Text Placeholder 2">
            <a:extLst>
              <a:ext uri="{FF2B5EF4-FFF2-40B4-BE49-F238E27FC236}">
                <a16:creationId xmlns:a16="http://schemas.microsoft.com/office/drawing/2014/main" id="{9AF369B1-9D9C-4BA0-85DD-134DB71691FA}"/>
              </a:ext>
            </a:extLst>
          </p:cNvPr>
          <p:cNvSpPr>
            <a:spLocks noGrp="1"/>
          </p:cNvSpPr>
          <p:nvPr>
            <p:ph idx="1"/>
          </p:nvPr>
        </p:nvSpPr>
        <p:spPr/>
        <p:txBody>
          <a:bodyPr>
            <a:normAutofit/>
          </a:bodyPr>
          <a:lstStyle/>
          <a:p>
            <a:r>
              <a:rPr lang="en-US" sz="3600" dirty="0"/>
              <a:t>It should apply to the</a:t>
            </a:r>
          </a:p>
          <a:p>
            <a:pPr lvl="1"/>
            <a:r>
              <a:rPr lang="en-US" sz="3600" dirty="0"/>
              <a:t>design,</a:t>
            </a:r>
          </a:p>
          <a:p>
            <a:pPr lvl="1"/>
            <a:r>
              <a:rPr lang="en-US" sz="3600" dirty="0"/>
              <a:t>construction,</a:t>
            </a:r>
          </a:p>
          <a:p>
            <a:pPr lvl="1"/>
            <a:r>
              <a:rPr lang="en-US" sz="3600" dirty="0"/>
              <a:t>and maintenance</a:t>
            </a:r>
          </a:p>
          <a:p>
            <a:pPr marL="457200" lvl="1" indent="0">
              <a:buNone/>
            </a:pPr>
            <a:r>
              <a:rPr lang="en-US" sz="3600" dirty="0"/>
              <a:t>=&gt; of large programs </a:t>
            </a:r>
          </a:p>
          <a:p>
            <a:pPr marL="457200" lvl="1" indent="0">
              <a:buNone/>
            </a:pPr>
            <a:r>
              <a:rPr lang="en-US" sz="3600" dirty="0"/>
              <a:t>=&gt; over time. </a:t>
            </a:r>
          </a:p>
          <a:p>
            <a:pPr marL="0" indent="0">
              <a:buNone/>
            </a:pPr>
            <a:endParaRPr lang="en-US" dirty="0"/>
          </a:p>
        </p:txBody>
      </p:sp>
      <p:sp>
        <p:nvSpPr>
          <p:cNvPr id="4" name="Slide Number Placeholder 3">
            <a:extLst>
              <a:ext uri="{FF2B5EF4-FFF2-40B4-BE49-F238E27FC236}">
                <a16:creationId xmlns:a16="http://schemas.microsoft.com/office/drawing/2014/main" id="{FF3C775E-D48B-4F98-AF70-7A1D6E326F7C}"/>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7</a:t>
            </a:fld>
            <a:endParaRPr lang="en-US"/>
          </a:p>
        </p:txBody>
      </p:sp>
    </p:spTree>
    <p:extLst>
      <p:ext uri="{BB962C8B-B14F-4D97-AF65-F5344CB8AC3E}">
        <p14:creationId xmlns:p14="http://schemas.microsoft.com/office/powerpoint/2010/main" val="1713482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Software Engineering is about People"/>
          <p:cNvSpPr txBox="1">
            <a:spLocks noGrp="1"/>
          </p:cNvSpPr>
          <p:nvPr>
            <p:ph type="title"/>
          </p:nvPr>
        </p:nvSpPr>
        <p:spPr>
          <a:prstGeom prst="rect">
            <a:avLst/>
          </a:prstGeom>
        </p:spPr>
        <p:txBody>
          <a:bodyPr>
            <a:normAutofit/>
          </a:bodyPr>
          <a:lstStyle/>
          <a:p>
            <a:r>
              <a:rPr lang="en-US" sz="3600" dirty="0"/>
              <a:t>Problem #1: Programs need to be read by people</a:t>
            </a:r>
            <a:endParaRPr sz="3600" dirty="0"/>
          </a:p>
        </p:txBody>
      </p:sp>
      <p:sp>
        <p:nvSpPr>
          <p:cNvPr id="216" name="“Any fool can write code that a computer can understand. Good programmers write code that humans can understand”"/>
          <p:cNvSpPr txBox="1"/>
          <p:nvPr/>
        </p:nvSpPr>
        <p:spPr>
          <a:xfrm>
            <a:off x="336513" y="2028490"/>
            <a:ext cx="8088654" cy="22672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marL="638923" indent="-469900" algn="l">
              <a:lnSpc>
                <a:spcPct val="90000"/>
              </a:lnSpc>
              <a:defRPr sz="8500" spc="-170">
                <a:solidFill>
                  <a:srgbClr val="000000"/>
                </a:solidFill>
                <a:latin typeface="Helvetica Neue Medium"/>
                <a:ea typeface="Helvetica Neue Medium"/>
                <a:cs typeface="Helvetica Neue Medium"/>
                <a:sym typeface="Helvetica Neue Medium"/>
              </a:defRPr>
            </a:lvl1pPr>
          </a:lstStyle>
          <a:p>
            <a:r>
              <a:rPr sz="4000" dirty="0"/>
              <a:t>“</a:t>
            </a:r>
            <a:r>
              <a:rPr sz="4000" dirty="0">
                <a:latin typeface="+mn-lt"/>
              </a:rPr>
              <a:t>Any fool can write code that a computer can understand. Good programmers write code that humans can understand</a:t>
            </a:r>
            <a:r>
              <a:rPr sz="4000" dirty="0"/>
              <a:t>”</a:t>
            </a:r>
          </a:p>
        </p:txBody>
      </p:sp>
      <p:sp>
        <p:nvSpPr>
          <p:cNvPr id="217" name="- Martin Fowler"/>
          <p:cNvSpPr txBox="1"/>
          <p:nvPr/>
        </p:nvSpPr>
        <p:spPr>
          <a:xfrm>
            <a:off x="6420139" y="4515634"/>
            <a:ext cx="1588512"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lgn="l" defTabSz="825500">
              <a:defRPr sz="3600" b="1">
                <a:solidFill>
                  <a:srgbClr val="000000"/>
                </a:solidFill>
              </a:defRPr>
            </a:lvl1pPr>
          </a:lstStyle>
          <a:p>
            <a:r>
              <a:rPr sz="1800" dirty="0"/>
              <a:t> - Martin Fowler</a:t>
            </a:r>
          </a:p>
        </p:txBody>
      </p:sp>
      <p:pic>
        <p:nvPicPr>
          <p:cNvPr id="218" name="1920px-Webysther_20150414193208_-_Martin_Fowler.jpg" descr="1920px-Webysther_20150414193208_-_Martin_Fowler.jpg"/>
          <p:cNvPicPr>
            <a:picLocks noChangeAspect="1"/>
          </p:cNvPicPr>
          <p:nvPr/>
        </p:nvPicPr>
        <p:blipFill>
          <a:blip r:embed="rId3"/>
          <a:stretch>
            <a:fillRect/>
          </a:stretch>
        </p:blipFill>
        <p:spPr>
          <a:xfrm>
            <a:off x="8364837" y="1932221"/>
            <a:ext cx="3270776" cy="4361034"/>
          </a:xfrm>
          <a:prstGeom prst="rect">
            <a:avLst/>
          </a:prstGeom>
          <a:ln w="12700">
            <a:miter lim="400000"/>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Problem #2: People need to talk to each other</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9</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278355"/>
            <a:ext cx="6098562" cy="1764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4000" dirty="0">
                <a:latin typeface="+mn-lt"/>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392148" y="4042941"/>
            <a:ext cx="2008435"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00"/>
        </a:solidFill>
      </a:spPr>
      <a:bodyPr rtlCol="0" anchor="ctr"/>
      <a:lstStyle>
        <a:defPPr algn="ctr">
          <a:defRPr sz="2400" dirty="0" smtClean="0">
            <a:solidFill>
              <a:sysClr val="windowText" lastClr="000000"/>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3813</TotalTime>
  <Words>1808</Words>
  <Application>Microsoft Office PowerPoint</Application>
  <PresentationFormat>Widescreen</PresentationFormat>
  <Paragraphs>205</Paragraphs>
  <Slides>24</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Helvetica Neue</vt:lpstr>
      <vt:lpstr>Verdana</vt:lpstr>
      <vt:lpstr>Office Theme</vt:lpstr>
      <vt:lpstr>CS 4530: Fundamentals of Software Engineering Module 1.1 Course Introduction</vt:lpstr>
      <vt:lpstr>Instructors</vt:lpstr>
      <vt:lpstr>Teaching Assistants</vt:lpstr>
      <vt:lpstr>Learning Objectives for this Lesson</vt:lpstr>
      <vt:lpstr>The idea of "software engineering" dates back to 1969</vt:lpstr>
      <vt:lpstr>Goal: to make software an engineering discipline</vt:lpstr>
      <vt:lpstr>Software Engineering encompasses the entire software life cycle</vt:lpstr>
      <vt:lpstr>Problem #1: Programs need to be read by people</vt:lpstr>
      <vt:lpstr>Problem #2: People need to talk to each other</vt:lpstr>
      <vt:lpstr>So, software engineering must encompass:</vt:lpstr>
      <vt:lpstr>The course will cover</vt:lpstr>
      <vt:lpstr>Learning Objectives for this course:</vt:lpstr>
      <vt:lpstr>The course will be delivered through:</vt:lpstr>
      <vt:lpstr>Course Mechanics</vt:lpstr>
      <vt:lpstr>Course Mechanics: Practice Activities and Tutorials</vt:lpstr>
      <vt:lpstr>Course Deliverables</vt:lpstr>
      <vt:lpstr>Technology</vt:lpstr>
      <vt:lpstr>Project Codebase and you</vt:lpstr>
      <vt:lpstr>Grade Appeal Policy</vt:lpstr>
      <vt:lpstr>Late Policy</vt:lpstr>
      <vt:lpstr>Academic Integrity (1)</vt:lpstr>
      <vt:lpstr>Academic Integrity (2)</vt:lpstr>
      <vt:lpstr>Communication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83</cp:revision>
  <dcterms:created xsi:type="dcterms:W3CDTF">2021-01-07T15:19:22Z</dcterms:created>
  <dcterms:modified xsi:type="dcterms:W3CDTF">2025-06-05T12:22:27Z</dcterms:modified>
</cp:coreProperties>
</file>

<file path=docProps/thumbnail.jpeg>
</file>